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4"/>
  </p:notesMasterIdLst>
  <p:sldIdLst>
    <p:sldId id="328" r:id="rId5"/>
    <p:sldId id="264" r:id="rId6"/>
    <p:sldId id="329" r:id="rId7"/>
    <p:sldId id="330" r:id="rId8"/>
    <p:sldId id="331" r:id="rId9"/>
    <p:sldId id="345" r:id="rId10"/>
    <p:sldId id="272" r:id="rId11"/>
    <p:sldId id="343" r:id="rId12"/>
    <p:sldId id="262" r:id="rId1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0A"/>
    <a:srgbClr val="92D050"/>
    <a:srgbClr val="26697A"/>
    <a:srgbClr val="FFFFFF"/>
    <a:srgbClr val="00B0F0"/>
    <a:srgbClr val="FFC000"/>
    <a:srgbClr val="41F828"/>
    <a:srgbClr val="F71535"/>
    <a:srgbClr val="F72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3" autoAdjust="0"/>
    <p:restoredTop sz="70017" autoAdjust="0"/>
  </p:normalViewPr>
  <p:slideViewPr>
    <p:cSldViewPr>
      <p:cViewPr varScale="1">
        <p:scale>
          <a:sx n="75" d="100"/>
          <a:sy n="75" d="100"/>
        </p:scale>
        <p:origin x="105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5265811" y="0"/>
            <a:ext cx="4028440" cy="350520"/>
          </a:xfrm>
          <a:prstGeom prst="rect">
            <a:avLst/>
          </a:prstGeom>
        </p:spPr>
        <p:txBody>
          <a:bodyPr vert="horz" lIns="93176" tIns="46588" rIns="93176" bIns="46588" rtlCol="0"/>
          <a:lstStyle>
            <a:lvl1pPr algn="r">
              <a:defRPr sz="1200"/>
            </a:lvl1pPr>
          </a:lstStyle>
          <a:p>
            <a:fld id="{CBFCF5E2-116F-4CEA-8119-7409F812078E}" type="datetimeFigureOut">
              <a:rPr lang="en-US" smtClean="0"/>
              <a:pPr/>
              <a:t>3/8/2021</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3"/>
            <a:ext cx="4028440" cy="3505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1" y="6658663"/>
            <a:ext cx="4028440" cy="350520"/>
          </a:xfrm>
          <a:prstGeom prst="rect">
            <a:avLst/>
          </a:prstGeom>
        </p:spPr>
        <p:txBody>
          <a:bodyPr vert="horz" lIns="93176" tIns="46588" rIns="93176" bIns="46588" rtlCol="0" anchor="b"/>
          <a:lstStyle>
            <a:lvl1pPr algn="r">
              <a:defRPr sz="1200"/>
            </a:lvl1pPr>
          </a:lstStyle>
          <a:p>
            <a:fld id="{A232B762-DA69-4995-910D-8DF5BC648123}" type="slidenum">
              <a:rPr lang="en-US" smtClean="0"/>
              <a:pPr/>
              <a:t>‹#›</a:t>
            </a:fld>
            <a:endParaRPr lang="en-US" dirty="0"/>
          </a:p>
        </p:txBody>
      </p:sp>
    </p:spTree>
    <p:extLst>
      <p:ext uri="{BB962C8B-B14F-4D97-AF65-F5344CB8AC3E}">
        <p14:creationId xmlns:p14="http://schemas.microsoft.com/office/powerpoint/2010/main" val="274299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705" indent="-174705">
              <a:spcBef>
                <a:spcPct val="0"/>
              </a:spcBef>
              <a:buFontTx/>
              <a:buChar char="-"/>
            </a:pPr>
            <a:r>
              <a:rPr lang="en-US" altLang="en-US" dirty="0"/>
              <a:t>Welcome </a:t>
            </a:r>
            <a:r>
              <a:rPr lang="en-US" altLang="en-US" dirty="0" smtClean="0"/>
              <a:t>to Frederick County’s…</a:t>
            </a:r>
          </a:p>
          <a:p>
            <a:pPr marL="174705" indent="-174705">
              <a:spcBef>
                <a:spcPct val="0"/>
              </a:spcBef>
              <a:buFontTx/>
              <a:buChar char="-"/>
            </a:pPr>
            <a:r>
              <a:rPr lang="en-US" altLang="en-US" dirty="0" smtClean="0"/>
              <a:t>“</a:t>
            </a:r>
            <a:r>
              <a:rPr lang="en-US" altLang="en-US" dirty="0"/>
              <a:t>This will be a short presentation and </a:t>
            </a:r>
            <a:r>
              <a:rPr lang="en-US" altLang="en-US" dirty="0" smtClean="0"/>
              <a:t>at the end of the presentation, we will take a few questions or comments from the public</a:t>
            </a:r>
            <a:r>
              <a:rPr lang="en-US" altLang="en-US" baseline="0" dirty="0" smtClean="0"/>
              <a:t> for the time that we will have left</a:t>
            </a:r>
            <a:r>
              <a:rPr lang="en-US" altLang="en-US" dirty="0" smtClean="0"/>
              <a:t>.” </a:t>
            </a:r>
          </a:p>
          <a:p>
            <a:pPr marL="174705" indent="-174705">
              <a:spcBef>
                <a:spcPct val="0"/>
              </a:spcBef>
              <a:buFontTx/>
              <a:buChar char="-"/>
            </a:pPr>
            <a:r>
              <a:rPr lang="en-US" altLang="en-US" dirty="0" smtClean="0"/>
              <a:t>As a reminder, you can call </a:t>
            </a:r>
          </a:p>
          <a:p>
            <a:r>
              <a:rPr lang="en-US" dirty="0"/>
              <a:t>Dial 1-855-925-2801</a:t>
            </a:r>
          </a:p>
          <a:p>
            <a:r>
              <a:rPr lang="en-US" dirty="0"/>
              <a:t>Enter Code 8656</a:t>
            </a:r>
          </a:p>
          <a:p>
            <a:r>
              <a:rPr lang="en-US" dirty="0"/>
              <a:t>Press * for Meeting Options</a:t>
            </a:r>
          </a:p>
          <a:p>
            <a:r>
              <a:rPr lang="en-US" dirty="0"/>
              <a:t>Press 1 to listen to the meeting</a:t>
            </a:r>
          </a:p>
          <a:p>
            <a:r>
              <a:rPr lang="en-US" dirty="0"/>
              <a:t>Press 2 to record a comment</a:t>
            </a:r>
          </a:p>
          <a:p>
            <a:r>
              <a:rPr lang="en-US" dirty="0"/>
              <a:t>Press 3 to be placed in a muted queue to speak during the meeting  </a:t>
            </a:r>
          </a:p>
          <a:p>
            <a:r>
              <a:rPr lang="en-US" dirty="0"/>
              <a:t>You must state your name and address at the beginning of your phone call, message or voicemail for your message or voicemail to be presented during the meeting. Please do not say your phone number as this will be made public. </a:t>
            </a:r>
          </a:p>
          <a:p>
            <a:pPr marL="174705" indent="-174705">
              <a:spcBef>
                <a:spcPct val="0"/>
              </a:spcBef>
              <a:buFontTx/>
              <a:buChar char="-"/>
            </a:pPr>
            <a:endParaRPr lang="en-US" alt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1</a:t>
            </a:fld>
            <a:endParaRPr lang="en-US" dirty="0"/>
          </a:p>
        </p:txBody>
      </p:sp>
    </p:spTree>
    <p:extLst>
      <p:ext uri="{BB962C8B-B14F-4D97-AF65-F5344CB8AC3E}">
        <p14:creationId xmlns:p14="http://schemas.microsoft.com/office/powerpoint/2010/main" val="263476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defTabSz="931760" fontAlgn="base">
              <a:spcBef>
                <a:spcPct val="30000"/>
              </a:spcBef>
              <a:spcAft>
                <a:spcPct val="0"/>
              </a:spcAft>
              <a:buFontTx/>
              <a:buChar char="-"/>
              <a:defRPr/>
            </a:pPr>
            <a:r>
              <a:rPr lang="en-US" altLang="en-US" dirty="0">
                <a:solidFill>
                  <a:prstClr val="black"/>
                </a:solidFill>
              </a:rPr>
              <a:t>Introduce self, Ian, Jason, and Michelle and </a:t>
            </a:r>
            <a:r>
              <a:rPr lang="en-US" altLang="en-US" dirty="0" smtClean="0">
                <a:solidFill>
                  <a:prstClr val="black"/>
                </a:solidFill>
              </a:rPr>
              <a:t>AMT</a:t>
            </a:r>
          </a:p>
          <a:p>
            <a:pPr marL="174705" indent="-174705" defTabSz="931760" fontAlgn="base">
              <a:spcBef>
                <a:spcPct val="30000"/>
              </a:spcBef>
              <a:spcAft>
                <a:spcPct val="0"/>
              </a:spcAft>
              <a:buFontTx/>
              <a:buChar char="-"/>
              <a:defRPr/>
            </a:pPr>
            <a:r>
              <a:rPr lang="en-US" altLang="en-US" dirty="0" smtClean="0">
                <a:solidFill>
                  <a:prstClr val="black"/>
                </a:solidFill>
              </a:rPr>
              <a:t>Staff contact information is</a:t>
            </a:r>
            <a:r>
              <a:rPr lang="en-US" altLang="en-US" baseline="0" dirty="0" smtClean="0">
                <a:solidFill>
                  <a:prstClr val="black"/>
                </a:solidFill>
              </a:rPr>
              <a:t> available at the project website, the link will be given at the end of the presentation.</a:t>
            </a:r>
            <a:endParaRPr lang="en-US" alt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2</a:t>
            </a:fld>
            <a:endParaRPr lang="en-US" dirty="0"/>
          </a:p>
        </p:txBody>
      </p:sp>
    </p:spTree>
    <p:extLst>
      <p:ext uri="{BB962C8B-B14F-4D97-AF65-F5344CB8AC3E}">
        <p14:creationId xmlns:p14="http://schemas.microsoft.com/office/powerpoint/2010/main" val="75128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Scope of work remains the same</a:t>
            </a:r>
          </a:p>
          <a:p>
            <a:pPr marL="172719" indent="-172719">
              <a:buFontTx/>
              <a:buChar char="-"/>
            </a:pPr>
            <a:r>
              <a:rPr lang="en-US" dirty="0" smtClean="0"/>
              <a:t>Upgrade </a:t>
            </a:r>
            <a:r>
              <a:rPr lang="en-US" dirty="0"/>
              <a:t>from a two-lane median divided roadway to a four-lane median divided </a:t>
            </a:r>
            <a:r>
              <a:rPr lang="en-US" dirty="0" smtClean="0"/>
              <a:t>roadway</a:t>
            </a:r>
          </a:p>
          <a:p>
            <a:pPr marL="172719" indent="-172719">
              <a:buFontTx/>
              <a:buChar char="-"/>
            </a:pPr>
            <a:r>
              <a:rPr lang="en-US" dirty="0" smtClean="0"/>
              <a:t>Pedestrian crosswalks at Stone Ridge Drive, Glen Heather Drive, Jordan Valley Way</a:t>
            </a:r>
            <a:endParaRPr lang="en-US" dirty="0"/>
          </a:p>
          <a:p>
            <a:pPr marL="174705" indent="-174705">
              <a:buFontTx/>
              <a:buChar char="-"/>
            </a:pPr>
            <a:r>
              <a:rPr lang="en-US" dirty="0"/>
              <a:t>Change from open ditch to closed storm drain </a:t>
            </a:r>
            <a:r>
              <a:rPr lang="en-US" dirty="0" smtClean="0"/>
              <a:t>system (curb and gutter)</a:t>
            </a:r>
            <a:endParaRPr lang="en-US" dirty="0"/>
          </a:p>
          <a:p>
            <a:pPr marL="174705" indent="-174705">
              <a:buFontTx/>
              <a:buChar char="-"/>
            </a:pPr>
            <a:r>
              <a:rPr lang="en-US" dirty="0"/>
              <a:t>Install a 5’ sidewalk and a 10’ multi purpose pedestrian/bike trail</a:t>
            </a:r>
          </a:p>
          <a:p>
            <a:pPr marL="174705" indent="-174705">
              <a:buFontTx/>
              <a:buChar char="-"/>
            </a:pPr>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3</a:t>
            </a:fld>
            <a:endParaRPr lang="en-US" dirty="0"/>
          </a:p>
        </p:txBody>
      </p:sp>
    </p:spTree>
    <p:extLst>
      <p:ext uri="{BB962C8B-B14F-4D97-AF65-F5344CB8AC3E}">
        <p14:creationId xmlns:p14="http://schemas.microsoft.com/office/powerpoint/2010/main" val="226868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altLang="en-US" dirty="0" smtClean="0"/>
              <a:t>Project limits will be approximately </a:t>
            </a:r>
            <a:r>
              <a:rPr lang="en-US" altLang="en-US" dirty="0"/>
              <a:t>1.2 miles of Christopher’s</a:t>
            </a:r>
            <a:r>
              <a:rPr lang="en-US" altLang="en-US" baseline="0" dirty="0"/>
              <a:t> Crossing </a:t>
            </a:r>
            <a:r>
              <a:rPr lang="en-US" altLang="en-US" baseline="0" dirty="0" smtClean="0"/>
              <a:t>and </a:t>
            </a:r>
            <a:r>
              <a:rPr lang="en-US" dirty="0" smtClean="0"/>
              <a:t>will tie-in to the Frederick City sections at Walter Martz/Poole Jones intersection and Whittier Drive</a:t>
            </a:r>
          </a:p>
          <a:p>
            <a:pPr defTabSz="931760">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4</a:t>
            </a:fld>
            <a:endParaRPr lang="en-US" dirty="0"/>
          </a:p>
        </p:txBody>
      </p:sp>
    </p:spTree>
    <p:extLst>
      <p:ext uri="{BB962C8B-B14F-4D97-AF65-F5344CB8AC3E}">
        <p14:creationId xmlns:p14="http://schemas.microsoft.com/office/powerpoint/2010/main" val="417737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Tx/>
              <a:buChar char="-"/>
            </a:pPr>
            <a:r>
              <a:rPr lang="en-US" dirty="0" smtClean="0"/>
              <a:t>We are still on schedule and are currently 60% complete of the design phase. We have now identified easements needed for each property along the roadway. We have managed for the most part to design within the County right of way so only a temporary easement is needed for minor grading to tie-in to your property to ensure proper drainage and slopes. </a:t>
            </a:r>
          </a:p>
          <a:p>
            <a:pPr marL="172719" indent="-172719">
              <a:buFontTx/>
              <a:buChar char="-"/>
            </a:pPr>
            <a:r>
              <a:rPr lang="en-US" dirty="0" smtClean="0"/>
              <a:t>We have started communicating with homeowners to discuss property impacts and will start the formal acquisition phase soon after, around summer time.</a:t>
            </a:r>
          </a:p>
          <a:p>
            <a:pPr marL="172719" indent="-172719">
              <a:buFontTx/>
              <a:buChar char="-"/>
            </a:pPr>
            <a:r>
              <a:rPr lang="en-US" dirty="0" smtClean="0"/>
              <a:t>Start of construction is anticipated to be August 2022 with an estimated completion date of December 2023</a:t>
            </a:r>
          </a:p>
          <a:p>
            <a:endParaRPr lang="en-US" dirty="0" smtClean="0"/>
          </a:p>
          <a:p>
            <a:pPr marL="172719" indent="-172719">
              <a:buFontTx/>
              <a:buChar char="-"/>
            </a:pPr>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5</a:t>
            </a:fld>
            <a:endParaRPr lang="en-US" dirty="0"/>
          </a:p>
        </p:txBody>
      </p:sp>
    </p:spTree>
    <p:extLst>
      <p:ext uri="{BB962C8B-B14F-4D97-AF65-F5344CB8AC3E}">
        <p14:creationId xmlns:p14="http://schemas.microsoft.com/office/powerpoint/2010/main" val="423312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Tx/>
              <a:buChar char="-"/>
            </a:pPr>
            <a:r>
              <a:rPr lang="en-US" dirty="0" smtClean="0"/>
              <a:t>Due to concerns brought up during the first public meeting regarding pedestrian crossings, a traffic study was conducted by AMT to analyze if the crosswalks warrant all-way stops. </a:t>
            </a:r>
            <a:r>
              <a:rPr lang="en-US" dirty="0"/>
              <a:t>The conclusion of the analysis does not warrant all-way stops for existing or future conditions of the intersections.</a:t>
            </a:r>
          </a:p>
          <a:p>
            <a:pPr marL="172719" indent="-172719">
              <a:buFontTx/>
              <a:buChar char="-"/>
            </a:pPr>
            <a:r>
              <a:rPr lang="en-US" dirty="0"/>
              <a:t>There will be ample pavement markings, advanced warning, and signage on the crosswalks.</a:t>
            </a:r>
          </a:p>
          <a:p>
            <a:pPr marL="172719" indent="-172719">
              <a:buFontTx/>
              <a:buChar char="-"/>
            </a:pPr>
            <a:r>
              <a:rPr lang="en-US" dirty="0"/>
              <a:t>For added pedestrian safety, a 3 foot grass buffer will be placed between the roadway and shared path/sidewalk.</a:t>
            </a:r>
          </a:p>
          <a:p>
            <a:pPr marL="172719" indent="-172719">
              <a:buFontTx/>
              <a:buChar char="-"/>
            </a:pPr>
            <a:r>
              <a:rPr lang="en-US" dirty="0"/>
              <a:t>Along the Frederick City section of Christopher Crossing (from Walter Martz to MD 26), City traffic engineers are planning on installing a traffic light at </a:t>
            </a:r>
            <a:r>
              <a:rPr lang="en-US" dirty="0" err="1"/>
              <a:t>Opossumtown</a:t>
            </a:r>
            <a:r>
              <a:rPr lang="en-US" dirty="0"/>
              <a:t> Pike and remove the all-way stop at Timber Grove and increase the speed limit to 30 MPH. With the development of the Frederick Health Campus, the intersections at Quincy Way/Frederick Health Way and Mill Pond Road will have traffic lights also.</a:t>
            </a:r>
          </a:p>
          <a:p>
            <a:pPr marL="172719" indent="-172719">
              <a:buFontTx/>
              <a:buChar char="-"/>
            </a:pPr>
            <a:endParaRPr lang="en-US" dirty="0"/>
          </a:p>
          <a:p>
            <a:pPr marL="172719" indent="-172719">
              <a:buFontTx/>
              <a:buChar char="-"/>
            </a:pPr>
            <a:endParaRPr lang="en-US" dirty="0"/>
          </a:p>
          <a:p>
            <a:pPr marL="172719" indent="-172719">
              <a:buFontTx/>
              <a:buChar char="-"/>
            </a:pPr>
            <a:endParaRPr lang="en-US" i="0" baseline="0" dirty="0" smtClean="0"/>
          </a:p>
          <a:p>
            <a:pPr marL="172719" indent="-172719">
              <a:buFontTx/>
              <a:buChar char="-"/>
            </a:pPr>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6</a:t>
            </a:fld>
            <a:endParaRPr lang="en-US" dirty="0"/>
          </a:p>
        </p:txBody>
      </p:sp>
    </p:spTree>
    <p:extLst>
      <p:ext uri="{BB962C8B-B14F-4D97-AF65-F5344CB8AC3E}">
        <p14:creationId xmlns:p14="http://schemas.microsoft.com/office/powerpoint/2010/main" val="338751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understand the concern of homeowners in the maintenance of both the 10 foot shared</a:t>
            </a:r>
            <a:r>
              <a:rPr lang="en-US" baseline="0" dirty="0" smtClean="0"/>
              <a:t> use path and 5 foot pedestrian sidewalk and we have been investigating for some time now, alternatives to the current County Code policy of having the adjacent homeowner responsible for maintenance, including snow removal.</a:t>
            </a:r>
          </a:p>
          <a:p>
            <a:pPr>
              <a:buFont typeface="Arial" pitchFamily="34" charset="0"/>
              <a:buChar char="•"/>
            </a:pPr>
            <a:r>
              <a:rPr lang="en-US" baseline="0" dirty="0" smtClean="0"/>
              <a:t>- We have just recently concluded a successful agreement with the Department of Parks and Recreation, with the approval  of the County Executive, to provide maintenance and snow removal for the 10 foot shared use path. That means property owners adjacent to the bike path will no longer be responsible for maintenance/snow removal.</a:t>
            </a:r>
          </a:p>
          <a:p>
            <a:pPr>
              <a:buFont typeface="Arial" pitchFamily="34" charset="0"/>
              <a:buChar char="•"/>
            </a:pPr>
            <a:r>
              <a:rPr lang="en-US" baseline="0" dirty="0" smtClean="0"/>
              <a:t>- Unfortunately, on the 5 foot sidewalk side, we are still hopeful on coming up with an alternative plan.</a:t>
            </a:r>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7</a:t>
            </a:fld>
            <a:endParaRPr lang="en-US" dirty="0"/>
          </a:p>
        </p:txBody>
      </p:sp>
    </p:spTree>
    <p:extLst>
      <p:ext uri="{BB962C8B-B14F-4D97-AF65-F5344CB8AC3E}">
        <p14:creationId xmlns:p14="http://schemas.microsoft.com/office/powerpoint/2010/main" val="210058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Tx/>
              <a:buChar char="-"/>
            </a:pPr>
            <a:r>
              <a:rPr lang="en-US" dirty="0" smtClean="0"/>
              <a:t>Here is our link to the project website. In it you will find staff contact information, current plans, meeting minutes, traffic</a:t>
            </a:r>
            <a:r>
              <a:rPr lang="en-US" baseline="0" dirty="0" smtClean="0"/>
              <a:t> studies, this presentation will be posted and meeting minutes will follow soon.</a:t>
            </a:r>
          </a:p>
          <a:p>
            <a:pPr marL="172719" indent="-172719">
              <a:buFontTx/>
              <a:buChar char="-"/>
            </a:pPr>
            <a:r>
              <a:rPr lang="en-US" baseline="0" dirty="0" smtClean="0"/>
              <a:t>The link to our website can also be found in the letters that were sent out to residents and the Clover Hill Association newsletters</a:t>
            </a:r>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8</a:t>
            </a:fld>
            <a:endParaRPr lang="en-US" dirty="0"/>
          </a:p>
        </p:txBody>
      </p:sp>
    </p:spTree>
    <p:extLst>
      <p:ext uri="{BB962C8B-B14F-4D97-AF65-F5344CB8AC3E}">
        <p14:creationId xmlns:p14="http://schemas.microsoft.com/office/powerpoint/2010/main" val="179625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5" indent="-174705" defTabSz="931760" fontAlgn="base">
              <a:spcBef>
                <a:spcPct val="30000"/>
              </a:spcBef>
              <a:spcAft>
                <a:spcPct val="0"/>
              </a:spcAft>
              <a:buFontTx/>
              <a:buChar char="-"/>
              <a:defRPr/>
            </a:pPr>
            <a:r>
              <a:rPr lang="en-US" altLang="en-US" dirty="0" smtClean="0">
                <a:solidFill>
                  <a:prstClr val="black"/>
                </a:solidFill>
              </a:rPr>
              <a:t>This</a:t>
            </a:r>
            <a:r>
              <a:rPr lang="en-US" altLang="en-US" baseline="0" dirty="0" smtClean="0">
                <a:solidFill>
                  <a:prstClr val="black"/>
                </a:solidFill>
              </a:rPr>
              <a:t> concludes our presentation – we will now open the meeting for questions</a:t>
            </a:r>
            <a:endParaRPr lang="en-US" altLang="en-US" dirty="0" smtClean="0">
              <a:solidFill>
                <a:prstClr val="black"/>
              </a:solidFill>
            </a:endParaRPr>
          </a:p>
          <a:p>
            <a:pPr marL="174705" indent="-174705" defTabSz="931760" fontAlgn="base">
              <a:spcBef>
                <a:spcPct val="30000"/>
              </a:spcBef>
              <a:spcAft>
                <a:spcPct val="0"/>
              </a:spcAft>
              <a:buFontTx/>
              <a:buChar char="-"/>
              <a:defRPr/>
            </a:pPr>
            <a:r>
              <a:rPr lang="en-US" altLang="en-US" dirty="0" smtClean="0">
                <a:solidFill>
                  <a:prstClr val="black"/>
                </a:solidFill>
              </a:rPr>
              <a:t>This </a:t>
            </a:r>
            <a:r>
              <a:rPr lang="en-US" altLang="en-US" dirty="0">
                <a:solidFill>
                  <a:prstClr val="black"/>
                </a:solidFill>
              </a:rPr>
              <a:t>presentation will be </a:t>
            </a:r>
            <a:r>
              <a:rPr lang="en-US" altLang="en-US" dirty="0" smtClean="0">
                <a:solidFill>
                  <a:prstClr val="black"/>
                </a:solidFill>
              </a:rPr>
              <a:t>posted in our website, </a:t>
            </a:r>
            <a:r>
              <a:rPr lang="en-US" altLang="en-US" dirty="0">
                <a:solidFill>
                  <a:prstClr val="black"/>
                </a:solidFill>
              </a:rPr>
              <a:t>and meeting minutes will follow soon. </a:t>
            </a:r>
          </a:p>
          <a:p>
            <a:endParaRPr lang="en-US" dirty="0"/>
          </a:p>
        </p:txBody>
      </p:sp>
      <p:sp>
        <p:nvSpPr>
          <p:cNvPr id="4" name="Slide Number Placeholder 3"/>
          <p:cNvSpPr>
            <a:spLocks noGrp="1"/>
          </p:cNvSpPr>
          <p:nvPr>
            <p:ph type="sldNum" sz="quarter" idx="10"/>
          </p:nvPr>
        </p:nvSpPr>
        <p:spPr/>
        <p:txBody>
          <a:bodyPr/>
          <a:lstStyle/>
          <a:p>
            <a:fld id="{A232B762-DA69-4995-910D-8DF5BC648123}" type="slidenum">
              <a:rPr lang="en-US" smtClean="0"/>
              <a:pPr/>
              <a:t>9</a:t>
            </a:fld>
            <a:endParaRPr lang="en-US" dirty="0"/>
          </a:p>
        </p:txBody>
      </p:sp>
    </p:spTree>
    <p:extLst>
      <p:ext uri="{BB962C8B-B14F-4D97-AF65-F5344CB8AC3E}">
        <p14:creationId xmlns:p14="http://schemas.microsoft.com/office/powerpoint/2010/main" val="163788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C5565EC-64B6-4703-8E40-D0CCF4E8EB1C}"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5565EC-64B6-4703-8E40-D0CCF4E8EB1C}"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5565EC-64B6-4703-8E40-D0CCF4E8EB1C}"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5565EC-64B6-4703-8E40-D0CCF4E8EB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AA6F02BB-F7F7-4781-B422-A40E9776D2B1}" type="datetimeFigureOut">
              <a:rPr lang="en-US" smtClean="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5565EC-64B6-4703-8E40-D0CCF4E8EB1C}"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6F02BB-F7F7-4781-B422-A40E9776D2B1}" type="datetimeFigureOut">
              <a:rPr lang="en-US" smtClean="0"/>
              <a:pPr/>
              <a:t>3/8/2021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C5565EC-64B6-4703-8E40-D0CCF4E8EB1C}"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frederickcountymd.gov/7858/Christophers-Crossing-Widenin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emaravilla\AppData\Local\Microsoft\Windows\Temporary Internet Files\Content.Outlook\D6H6C8M9\IMG_0138 (002).jpg"/>
          <p:cNvPicPr/>
          <p:nvPr/>
        </p:nvPicPr>
        <p:blipFill rotWithShape="1">
          <a:blip r:embed="rId3" cstate="print">
            <a:extLst>
              <a:ext uri="{28A0092B-C50C-407E-A947-70E740481C1C}">
                <a14:useLocalDpi xmlns:a14="http://schemas.microsoft.com/office/drawing/2010/main" val="0"/>
              </a:ext>
            </a:extLst>
          </a:blip>
          <a:srcRect l="-1" t="9214" r="-135" b="21940"/>
          <a:stretch/>
        </p:blipFill>
        <p:spPr bwMode="auto">
          <a:xfrm>
            <a:off x="1295400" y="1254459"/>
            <a:ext cx="7704455" cy="3727784"/>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1432560" y="359898"/>
            <a:ext cx="7406640" cy="706902"/>
          </a:xfrm>
        </p:spPr>
        <p:txBody>
          <a:bodyPr>
            <a:normAutofit/>
          </a:bodyPr>
          <a:lstStyle/>
          <a:p>
            <a:r>
              <a:rPr lang="en-US" sz="3200" dirty="0"/>
              <a:t>  Christopher’s Crossing Widening Project </a:t>
            </a:r>
          </a:p>
        </p:txBody>
      </p:sp>
      <p:sp>
        <p:nvSpPr>
          <p:cNvPr id="3" name="Subtitle 2"/>
          <p:cNvSpPr>
            <a:spLocks noGrp="1"/>
          </p:cNvSpPr>
          <p:nvPr>
            <p:ph type="subTitle" idx="1"/>
          </p:nvPr>
        </p:nvSpPr>
        <p:spPr>
          <a:xfrm>
            <a:off x="5566727" y="3048000"/>
            <a:ext cx="3106851" cy="1934243"/>
          </a:xfrm>
        </p:spPr>
        <p:txBody>
          <a:bodyPr>
            <a:normAutofit/>
          </a:bodyPr>
          <a:lstStyle/>
          <a:p>
            <a:r>
              <a:rPr lang="en-US" altLang="en-US" sz="2400" b="1" dirty="0">
                <a:solidFill>
                  <a:schemeClr val="bg1"/>
                </a:solidFill>
                <a:latin typeface="Calibri" panose="020F0502020204030204" pitchFamily="34" charset="0"/>
                <a:ea typeface="+mj-ea"/>
                <a:cs typeface="+mj-cs"/>
              </a:rPr>
              <a:t>PUBLIC </a:t>
            </a:r>
            <a:r>
              <a:rPr lang="en-US" altLang="en-US" sz="2400" b="1" dirty="0" smtClean="0">
                <a:solidFill>
                  <a:schemeClr val="bg1"/>
                </a:solidFill>
                <a:latin typeface="Calibri" panose="020F0502020204030204" pitchFamily="34" charset="0"/>
                <a:ea typeface="+mj-ea"/>
                <a:cs typeface="+mj-cs"/>
              </a:rPr>
              <a:t>VIRTUAL MEETING</a:t>
            </a:r>
            <a:r>
              <a:rPr lang="en-US" altLang="en-US" sz="3200" b="1" dirty="0">
                <a:solidFill>
                  <a:schemeClr val="bg1"/>
                </a:solidFill>
                <a:latin typeface="Calibri" panose="020F0502020204030204" pitchFamily="34" charset="0"/>
                <a:ea typeface="+mj-ea"/>
                <a:cs typeface="+mj-cs"/>
              </a:rPr>
              <a:t/>
            </a:r>
            <a:br>
              <a:rPr lang="en-US" altLang="en-US" sz="3200" b="1" dirty="0">
                <a:solidFill>
                  <a:schemeClr val="bg1"/>
                </a:solidFill>
                <a:latin typeface="Calibri" panose="020F0502020204030204" pitchFamily="34" charset="0"/>
                <a:ea typeface="+mj-ea"/>
                <a:cs typeface="+mj-cs"/>
              </a:rPr>
            </a:br>
            <a:r>
              <a:rPr lang="en-US" altLang="en-US" sz="2000" b="1" dirty="0" smtClean="0">
                <a:solidFill>
                  <a:schemeClr val="bg1"/>
                </a:solidFill>
                <a:latin typeface="Calibri" panose="020F0502020204030204" pitchFamily="34" charset="0"/>
                <a:ea typeface="+mj-ea"/>
                <a:cs typeface="+mj-cs"/>
              </a:rPr>
              <a:t>Thursday</a:t>
            </a:r>
            <a:r>
              <a:rPr lang="en-US" altLang="en-US" sz="2000" b="1" dirty="0">
                <a:solidFill>
                  <a:schemeClr val="bg1"/>
                </a:solidFill>
                <a:latin typeface="Calibri" panose="020F0502020204030204" pitchFamily="34" charset="0"/>
                <a:ea typeface="+mj-ea"/>
                <a:cs typeface="+mj-cs"/>
              </a:rPr>
              <a:t>, Dec </a:t>
            </a:r>
            <a:r>
              <a:rPr lang="en-US" altLang="en-US" sz="2000" b="1" dirty="0" smtClean="0">
                <a:solidFill>
                  <a:schemeClr val="bg1"/>
                </a:solidFill>
                <a:latin typeface="Calibri" panose="020F0502020204030204" pitchFamily="34" charset="0"/>
                <a:ea typeface="+mj-ea"/>
                <a:cs typeface="+mj-cs"/>
              </a:rPr>
              <a:t>17, 2020</a:t>
            </a:r>
            <a:r>
              <a:rPr lang="en-US" altLang="en-US" b="1" dirty="0">
                <a:solidFill>
                  <a:schemeClr val="bg1"/>
                </a:solidFill>
                <a:latin typeface="Calibri" panose="020F0502020204030204" pitchFamily="34" charset="0"/>
                <a:ea typeface="+mj-ea"/>
                <a:cs typeface="+mj-cs"/>
              </a:rPr>
              <a:t/>
            </a:r>
            <a:br>
              <a:rPr lang="en-US" altLang="en-US" b="1" dirty="0">
                <a:solidFill>
                  <a:schemeClr val="bg1"/>
                </a:solidFill>
                <a:latin typeface="Calibri" panose="020F0502020204030204" pitchFamily="34" charset="0"/>
                <a:ea typeface="+mj-ea"/>
                <a:cs typeface="+mj-cs"/>
              </a:rPr>
            </a:br>
            <a:endParaRPr lang="en-US" sz="1800" dirty="0">
              <a:solidFill>
                <a:schemeClr val="bg1"/>
              </a:solidFill>
            </a:endParaRPr>
          </a:p>
        </p:txBody>
      </p:sp>
      <p:pic>
        <p:nvPicPr>
          <p:cNvPr id="6" name="Picture 1" descr="SEAL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0" y="30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3105073" y="5334000"/>
            <a:ext cx="6047756" cy="1042506"/>
          </a:xfrm>
          <a:prstGeom prst="rect">
            <a:avLst/>
          </a:prstGeom>
        </p:spPr>
      </p:pic>
      <p:pic>
        <p:nvPicPr>
          <p:cNvPr id="8" name="Picture 7" descr="C:\Users\emaravilla\AppData\Local\Microsoft\Windows\Temporary Internet Files\Content.Outlook\D6H6C8M9\IMG_0124.jpg"/>
          <p:cNvPicPr/>
          <p:nvPr/>
        </p:nvPicPr>
        <p:blipFill rotWithShape="1">
          <a:blip r:embed="rId6" cstate="print">
            <a:extLst>
              <a:ext uri="{28A0092B-C50C-407E-A947-70E740481C1C}">
                <a14:useLocalDpi xmlns:a14="http://schemas.microsoft.com/office/drawing/2010/main" val="0"/>
              </a:ext>
            </a:extLst>
          </a:blip>
          <a:srcRect r="485" b="12889"/>
          <a:stretch/>
        </p:blipFill>
        <p:spPr bwMode="auto">
          <a:xfrm>
            <a:off x="57951" y="5154662"/>
            <a:ext cx="3031173" cy="155448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800" b="1" dirty="0">
                <a:solidFill>
                  <a:srgbClr val="008080"/>
                </a:solidFill>
                <a:effectLst/>
                <a:latin typeface="Calibri" panose="020F0502020204030204" pitchFamily="34" charset="0"/>
              </a:rPr>
              <a:t>Project Team </a:t>
            </a:r>
            <a:endParaRPr lang="en-US" dirty="0"/>
          </a:p>
        </p:txBody>
      </p:sp>
      <p:sp>
        <p:nvSpPr>
          <p:cNvPr id="3" name="Content Placeholder 2"/>
          <p:cNvSpPr>
            <a:spLocks noGrp="1"/>
          </p:cNvSpPr>
          <p:nvPr>
            <p:ph idx="1"/>
          </p:nvPr>
        </p:nvSpPr>
        <p:spPr>
          <a:xfrm>
            <a:off x="1066800" y="1447800"/>
            <a:ext cx="7866888" cy="5181600"/>
          </a:xfrm>
        </p:spPr>
        <p:txBody>
          <a:bodyPr>
            <a:normAutofit/>
          </a:bodyPr>
          <a:lstStyle/>
          <a:p>
            <a:pPr marL="0" lvl="0" indent="0" fontAlgn="base">
              <a:spcBef>
                <a:spcPct val="20000"/>
              </a:spcBef>
              <a:spcAft>
                <a:spcPct val="0"/>
              </a:spcAft>
              <a:buClr>
                <a:srgbClr val="7B6D47"/>
              </a:buClr>
              <a:buSzPct val="70000"/>
              <a:buNone/>
              <a:defRPr/>
            </a:pPr>
            <a:r>
              <a:rPr lang="en-US" altLang="en-US" sz="2400" b="1" dirty="0">
                <a:solidFill>
                  <a:srgbClr val="990033"/>
                </a:solidFill>
                <a:latin typeface="Calibri" panose="020F0502020204030204" pitchFamily="34" charset="0"/>
              </a:rPr>
              <a:t>Elbert Maravilla - Project Manager</a:t>
            </a:r>
          </a:p>
          <a:p>
            <a:pPr marL="0" lvl="0" indent="0" fontAlgn="base">
              <a:spcBef>
                <a:spcPct val="20000"/>
              </a:spcBef>
              <a:spcAft>
                <a:spcPct val="0"/>
              </a:spcAft>
              <a:buClr>
                <a:srgbClr val="7B6D47"/>
              </a:buClr>
              <a:buSzPct val="70000"/>
              <a:buNone/>
              <a:defRPr/>
            </a:pPr>
            <a:endParaRPr lang="en-US" altLang="en-US" sz="2400" b="1" dirty="0">
              <a:solidFill>
                <a:srgbClr val="990033"/>
              </a:solidFill>
              <a:latin typeface="Calibri" panose="020F0502020204030204" pitchFamily="34" charset="0"/>
            </a:endParaRPr>
          </a:p>
          <a:p>
            <a:pPr marL="0" lvl="0" indent="0" fontAlgn="base">
              <a:spcBef>
                <a:spcPct val="20000"/>
              </a:spcBef>
              <a:spcAft>
                <a:spcPct val="0"/>
              </a:spcAft>
              <a:buClr>
                <a:srgbClr val="7B6D47"/>
              </a:buClr>
              <a:buSzPct val="70000"/>
              <a:buNone/>
              <a:defRPr/>
            </a:pPr>
            <a:r>
              <a:rPr lang="en-US" altLang="en-US" sz="2400" b="1" dirty="0">
                <a:solidFill>
                  <a:srgbClr val="990033"/>
                </a:solidFill>
                <a:latin typeface="Calibri" panose="020F0502020204030204" pitchFamily="34" charset="0"/>
              </a:rPr>
              <a:t>Ian Selock- Engineer</a:t>
            </a:r>
          </a:p>
          <a:p>
            <a:pPr marL="0" lvl="0" indent="0" fontAlgn="base">
              <a:spcBef>
                <a:spcPct val="20000"/>
              </a:spcBef>
              <a:spcAft>
                <a:spcPct val="0"/>
              </a:spcAft>
              <a:buClr>
                <a:srgbClr val="7B6D47"/>
              </a:buClr>
              <a:buSzPct val="70000"/>
              <a:buNone/>
              <a:defRPr/>
            </a:pPr>
            <a:endParaRPr lang="en-US" altLang="en-US" sz="2400" b="1" dirty="0">
              <a:solidFill>
                <a:srgbClr val="990033"/>
              </a:solidFill>
              <a:latin typeface="Calibri" panose="020F0502020204030204" pitchFamily="34" charset="0"/>
            </a:endParaRPr>
          </a:p>
          <a:p>
            <a:pPr marL="0" lvl="0" indent="0" fontAlgn="base">
              <a:spcBef>
                <a:spcPct val="20000"/>
              </a:spcBef>
              <a:spcAft>
                <a:spcPct val="0"/>
              </a:spcAft>
              <a:buClr>
                <a:srgbClr val="7B6D47"/>
              </a:buClr>
              <a:buSzPct val="70000"/>
              <a:buNone/>
              <a:defRPr/>
            </a:pPr>
            <a:r>
              <a:rPr lang="en-US" altLang="en-US" sz="2400" b="1" dirty="0">
                <a:solidFill>
                  <a:srgbClr val="990033"/>
                </a:solidFill>
                <a:latin typeface="Calibri" panose="020F0502020204030204" pitchFamily="34" charset="0"/>
              </a:rPr>
              <a:t>Jason Stitt, P.E. – Office Chief</a:t>
            </a:r>
          </a:p>
          <a:p>
            <a:pPr marL="0" lvl="0" indent="0" fontAlgn="base">
              <a:spcBef>
                <a:spcPct val="20000"/>
              </a:spcBef>
              <a:spcAft>
                <a:spcPct val="0"/>
              </a:spcAft>
              <a:buClr>
                <a:srgbClr val="7B6D47"/>
              </a:buClr>
              <a:buSzPct val="70000"/>
              <a:buNone/>
              <a:defRPr/>
            </a:pPr>
            <a:endParaRPr lang="en-US" altLang="en-US" sz="2400" b="1" dirty="0">
              <a:solidFill>
                <a:srgbClr val="990033"/>
              </a:solidFill>
              <a:latin typeface="Calibri" panose="020F0502020204030204" pitchFamily="34" charset="0"/>
            </a:endParaRPr>
          </a:p>
          <a:p>
            <a:pPr marL="0" lvl="0" indent="0" fontAlgn="base">
              <a:spcBef>
                <a:spcPct val="20000"/>
              </a:spcBef>
              <a:spcAft>
                <a:spcPct val="0"/>
              </a:spcAft>
              <a:buClr>
                <a:srgbClr val="7B6D47"/>
              </a:buClr>
              <a:buSzPct val="70000"/>
              <a:buNone/>
              <a:defRPr/>
            </a:pPr>
            <a:r>
              <a:rPr lang="en-US" altLang="en-US" sz="2400" b="1" dirty="0">
                <a:solidFill>
                  <a:srgbClr val="990033"/>
                </a:solidFill>
                <a:latin typeface="Calibri" panose="020F0502020204030204" pitchFamily="34" charset="0"/>
              </a:rPr>
              <a:t>Michelle Hurney - Facilities &amp; Property Acquisitions Manager</a:t>
            </a:r>
          </a:p>
          <a:p>
            <a:pPr marL="0" lvl="0" indent="0" fontAlgn="base">
              <a:spcBef>
                <a:spcPct val="20000"/>
              </a:spcBef>
              <a:spcAft>
                <a:spcPct val="0"/>
              </a:spcAft>
              <a:buClr>
                <a:srgbClr val="7B6D47"/>
              </a:buClr>
              <a:buSzPct val="70000"/>
              <a:buNone/>
              <a:defRPr/>
            </a:pPr>
            <a:endParaRPr lang="en-US" altLang="en-US" sz="2400" b="1" dirty="0">
              <a:solidFill>
                <a:srgbClr val="990033"/>
              </a:solidFill>
              <a:latin typeface="Calibri" panose="020F0502020204030204" pitchFamily="34" charset="0"/>
            </a:endParaRPr>
          </a:p>
          <a:p>
            <a:pPr marL="0" lvl="0" indent="0" fontAlgn="base">
              <a:spcBef>
                <a:spcPct val="20000"/>
              </a:spcBef>
              <a:spcAft>
                <a:spcPct val="0"/>
              </a:spcAft>
              <a:buClr>
                <a:srgbClr val="7B6D47"/>
              </a:buClr>
              <a:buSzPct val="70000"/>
              <a:buNone/>
              <a:defRPr/>
            </a:pPr>
            <a:r>
              <a:rPr lang="en-US" sz="2400" b="1" dirty="0">
                <a:latin typeface="Calibri" panose="020F0502020204030204" pitchFamily="34" charset="0"/>
                <a:ea typeface="Times New Roman" panose="02020603050405020304" pitchFamily="18" charset="0"/>
                <a:cs typeface="Arial" panose="020B0604020202020204" pitchFamily="34" charset="0"/>
              </a:rPr>
              <a:t>A. Morton Thomas and Associates, Inc. (AMT) – Design Consultant </a:t>
            </a:r>
            <a:endParaRPr lang="en-US" altLang="en-US" sz="2400" b="1" i="1" dirty="0">
              <a:solidFill>
                <a:srgbClr val="990033"/>
              </a:solidFill>
              <a:latin typeface="Calibri" panose="020F0502020204030204" pitchFamily="34" charset="0"/>
            </a:endParaRPr>
          </a:p>
          <a:p>
            <a:pPr marL="0" lvl="0" indent="0" algn="ctr" fontAlgn="base">
              <a:spcBef>
                <a:spcPct val="20000"/>
              </a:spcBef>
              <a:spcAft>
                <a:spcPct val="0"/>
              </a:spcAft>
              <a:buClr>
                <a:srgbClr val="7B6D47"/>
              </a:buClr>
              <a:buSzPct val="70000"/>
              <a:buNone/>
              <a:defRPr/>
            </a:pPr>
            <a:endParaRPr lang="en-US" altLang="en-US" sz="2800" b="1" i="1" dirty="0">
              <a:solidFill>
                <a:srgbClr val="990033"/>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p:txBody>
          <a:bodyPr/>
          <a:lstStyle/>
          <a:p>
            <a:r>
              <a:rPr lang="en-US" dirty="0"/>
              <a:t>Roadway widening improvements of Christopher’s Crossing from Walter Martz/Poole Jones to Whittier Drive</a:t>
            </a:r>
          </a:p>
          <a:p>
            <a:r>
              <a:rPr lang="en-US" dirty="0"/>
              <a:t>Improvements</a:t>
            </a:r>
          </a:p>
          <a:p>
            <a:pPr lvl="1"/>
            <a:r>
              <a:rPr lang="en-US" dirty="0"/>
              <a:t>Roadway widening from 2 to 4 lanes</a:t>
            </a:r>
          </a:p>
          <a:p>
            <a:pPr lvl="1"/>
            <a:r>
              <a:rPr lang="en-US" dirty="0" smtClean="0"/>
              <a:t>Pedestrian crosswalk on 3 intersections</a:t>
            </a:r>
            <a:endParaRPr lang="en-US" dirty="0"/>
          </a:p>
          <a:p>
            <a:pPr lvl="1"/>
            <a:r>
              <a:rPr lang="en-US" dirty="0"/>
              <a:t>Drainage improvements</a:t>
            </a:r>
          </a:p>
          <a:p>
            <a:pPr lvl="1"/>
            <a:r>
              <a:rPr lang="en-US" dirty="0"/>
              <a:t>New 10’ wide pedestrian/bike path</a:t>
            </a:r>
          </a:p>
          <a:p>
            <a:pPr lvl="1"/>
            <a:r>
              <a:rPr lang="en-US" dirty="0"/>
              <a:t>New 5’ sidewalk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008080"/>
                </a:solidFill>
                <a:effectLst/>
                <a:latin typeface="Calibri" panose="020F0502020204030204" pitchFamily="34" charset="0"/>
              </a:rPr>
              <a:t>Project Location Map</a:t>
            </a:r>
            <a:endParaRPr lang="en-US" dirty="0"/>
          </a:p>
        </p:txBody>
      </p:sp>
      <p:pic>
        <p:nvPicPr>
          <p:cNvPr id="7" name="Content Placeholder 6"/>
          <p:cNvPicPr>
            <a:picLocks noGrp="1"/>
          </p:cNvPicPr>
          <p:nvPr>
            <p:ph idx="1"/>
          </p:nvPr>
        </p:nvPicPr>
        <p:blipFill rotWithShape="1">
          <a:blip r:embed="rId3"/>
          <a:srcRect l="20353" t="17664" r="27083" b="15100"/>
          <a:stretch/>
        </p:blipFill>
        <p:spPr bwMode="auto">
          <a:xfrm>
            <a:off x="1759399" y="1417638"/>
            <a:ext cx="6692001" cy="4830762"/>
          </a:xfrm>
          <a:prstGeom prst="rect">
            <a:avLst/>
          </a:prstGeom>
          <a:ln>
            <a:solidFill>
              <a:schemeClr val="accent1"/>
            </a:solidFill>
          </a:ln>
          <a:extLst>
            <a:ext uri="{53640926-AAD7-44D8-BBD7-CCE9431645EC}">
              <a14:shadowObscured xmlns:a14="http://schemas.microsoft.com/office/drawing/2010/main"/>
            </a:ext>
          </a:extLst>
        </p:spPr>
      </p:pic>
      <p:sp>
        <p:nvSpPr>
          <p:cNvPr id="8" name="Right Arrow 7"/>
          <p:cNvSpPr/>
          <p:nvPr/>
        </p:nvSpPr>
        <p:spPr>
          <a:xfrm>
            <a:off x="3429000" y="3962400"/>
            <a:ext cx="1595438" cy="747712"/>
          </a:xfrm>
          <a:prstGeom prst="rightArrow">
            <a:avLst>
              <a:gd name="adj1" fmla="val 50000"/>
              <a:gd name="adj2" fmla="val 946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Whittier Drive</a:t>
            </a:r>
          </a:p>
        </p:txBody>
      </p:sp>
      <p:sp>
        <p:nvSpPr>
          <p:cNvPr id="11" name="Left Arrow 10"/>
          <p:cNvSpPr/>
          <p:nvPr/>
        </p:nvSpPr>
        <p:spPr>
          <a:xfrm>
            <a:off x="7248525" y="1938132"/>
            <a:ext cx="1590675" cy="805068"/>
          </a:xfrm>
          <a:prstGeom prst="leftArrow">
            <a:avLst>
              <a:gd name="adj1" fmla="val 50000"/>
              <a:gd name="adj2" fmla="val 851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Walter Martz /</a:t>
            </a:r>
          </a:p>
          <a:p>
            <a:pPr algn="ctr"/>
            <a:r>
              <a:rPr lang="en-US" sz="1300" dirty="0">
                <a:solidFill>
                  <a:schemeClr val="tx1"/>
                </a:solidFill>
              </a:rPr>
              <a:t>Poole</a:t>
            </a:r>
            <a:r>
              <a:rPr lang="en-US" sz="1300" dirty="0"/>
              <a:t> </a:t>
            </a:r>
            <a:r>
              <a:rPr lang="en-US" sz="1300" dirty="0">
                <a:solidFill>
                  <a:schemeClr val="tx1"/>
                </a:solidFill>
              </a:rPr>
              <a:t>Jones</a:t>
            </a:r>
          </a:p>
        </p:txBody>
      </p:sp>
      <p:sp>
        <p:nvSpPr>
          <p:cNvPr id="3" name="Freeform 2"/>
          <p:cNvSpPr/>
          <p:nvPr/>
        </p:nvSpPr>
        <p:spPr>
          <a:xfrm>
            <a:off x="5029200" y="2352264"/>
            <a:ext cx="2062163" cy="2005424"/>
          </a:xfrm>
          <a:custGeom>
            <a:avLst/>
            <a:gdLst>
              <a:gd name="connsiteX0" fmla="*/ 0 w 2062163"/>
              <a:gd name="connsiteY0" fmla="*/ 2005424 h 2005424"/>
              <a:gd name="connsiteX1" fmla="*/ 4763 w 2062163"/>
              <a:gd name="connsiteY1" fmla="*/ 1981611 h 2005424"/>
              <a:gd name="connsiteX2" fmla="*/ 33338 w 2062163"/>
              <a:gd name="connsiteY2" fmla="*/ 1962561 h 2005424"/>
              <a:gd name="connsiteX3" fmla="*/ 47625 w 2062163"/>
              <a:gd name="connsiteY3" fmla="*/ 1953036 h 2005424"/>
              <a:gd name="connsiteX4" fmla="*/ 61913 w 2062163"/>
              <a:gd name="connsiteY4" fmla="*/ 1938749 h 2005424"/>
              <a:gd name="connsiteX5" fmla="*/ 76200 w 2062163"/>
              <a:gd name="connsiteY5" fmla="*/ 1933986 h 2005424"/>
              <a:gd name="connsiteX6" fmla="*/ 90488 w 2062163"/>
              <a:gd name="connsiteY6" fmla="*/ 1905411 h 2005424"/>
              <a:gd name="connsiteX7" fmla="*/ 109538 w 2062163"/>
              <a:gd name="connsiteY7" fmla="*/ 1876836 h 2005424"/>
              <a:gd name="connsiteX8" fmla="*/ 138113 w 2062163"/>
              <a:gd name="connsiteY8" fmla="*/ 1819686 h 2005424"/>
              <a:gd name="connsiteX9" fmla="*/ 147638 w 2062163"/>
              <a:gd name="connsiteY9" fmla="*/ 1805399 h 2005424"/>
              <a:gd name="connsiteX10" fmla="*/ 166688 w 2062163"/>
              <a:gd name="connsiteY10" fmla="*/ 1776824 h 2005424"/>
              <a:gd name="connsiteX11" fmla="*/ 185738 w 2062163"/>
              <a:gd name="connsiteY11" fmla="*/ 1757774 h 2005424"/>
              <a:gd name="connsiteX12" fmla="*/ 204788 w 2062163"/>
              <a:gd name="connsiteY12" fmla="*/ 1729199 h 2005424"/>
              <a:gd name="connsiteX13" fmla="*/ 209550 w 2062163"/>
              <a:gd name="connsiteY13" fmla="*/ 1714911 h 2005424"/>
              <a:gd name="connsiteX14" fmla="*/ 219075 w 2062163"/>
              <a:gd name="connsiteY14" fmla="*/ 1700624 h 2005424"/>
              <a:gd name="connsiteX15" fmla="*/ 228600 w 2062163"/>
              <a:gd name="connsiteY15" fmla="*/ 1672049 h 2005424"/>
              <a:gd name="connsiteX16" fmla="*/ 261938 w 2062163"/>
              <a:gd name="connsiteY16" fmla="*/ 1633949 h 2005424"/>
              <a:gd name="connsiteX17" fmla="*/ 271463 w 2062163"/>
              <a:gd name="connsiteY17" fmla="*/ 1619661 h 2005424"/>
              <a:gd name="connsiteX18" fmla="*/ 276225 w 2062163"/>
              <a:gd name="connsiteY18" fmla="*/ 1605374 h 2005424"/>
              <a:gd name="connsiteX19" fmla="*/ 290513 w 2062163"/>
              <a:gd name="connsiteY19" fmla="*/ 1595849 h 2005424"/>
              <a:gd name="connsiteX20" fmla="*/ 309563 w 2062163"/>
              <a:gd name="connsiteY20" fmla="*/ 1576799 h 2005424"/>
              <a:gd name="connsiteX21" fmla="*/ 314325 w 2062163"/>
              <a:gd name="connsiteY21" fmla="*/ 1562511 h 2005424"/>
              <a:gd name="connsiteX22" fmla="*/ 328613 w 2062163"/>
              <a:gd name="connsiteY22" fmla="*/ 1552986 h 2005424"/>
              <a:gd name="connsiteX23" fmla="*/ 352425 w 2062163"/>
              <a:gd name="connsiteY23" fmla="*/ 1524411 h 2005424"/>
              <a:gd name="connsiteX24" fmla="*/ 366713 w 2062163"/>
              <a:gd name="connsiteY24" fmla="*/ 1514886 h 2005424"/>
              <a:gd name="connsiteX25" fmla="*/ 390525 w 2062163"/>
              <a:gd name="connsiteY25" fmla="*/ 1495836 h 2005424"/>
              <a:gd name="connsiteX26" fmla="*/ 447675 w 2062163"/>
              <a:gd name="connsiteY26" fmla="*/ 1467261 h 2005424"/>
              <a:gd name="connsiteX27" fmla="*/ 485775 w 2062163"/>
              <a:gd name="connsiteY27" fmla="*/ 1457736 h 2005424"/>
              <a:gd name="connsiteX28" fmla="*/ 509588 w 2062163"/>
              <a:gd name="connsiteY28" fmla="*/ 1452974 h 2005424"/>
              <a:gd name="connsiteX29" fmla="*/ 538163 w 2062163"/>
              <a:gd name="connsiteY29" fmla="*/ 1443449 h 2005424"/>
              <a:gd name="connsiteX30" fmla="*/ 566738 w 2062163"/>
              <a:gd name="connsiteY30" fmla="*/ 1438686 h 2005424"/>
              <a:gd name="connsiteX31" fmla="*/ 595313 w 2062163"/>
              <a:gd name="connsiteY31" fmla="*/ 1429161 h 2005424"/>
              <a:gd name="connsiteX32" fmla="*/ 638175 w 2062163"/>
              <a:gd name="connsiteY32" fmla="*/ 1424399 h 2005424"/>
              <a:gd name="connsiteX33" fmla="*/ 666750 w 2062163"/>
              <a:gd name="connsiteY33" fmla="*/ 1414874 h 2005424"/>
              <a:gd name="connsiteX34" fmla="*/ 695325 w 2062163"/>
              <a:gd name="connsiteY34" fmla="*/ 1395824 h 2005424"/>
              <a:gd name="connsiteX35" fmla="*/ 704850 w 2062163"/>
              <a:gd name="connsiteY35" fmla="*/ 1381536 h 2005424"/>
              <a:gd name="connsiteX36" fmla="*/ 733425 w 2062163"/>
              <a:gd name="connsiteY36" fmla="*/ 1367249 h 2005424"/>
              <a:gd name="connsiteX37" fmla="*/ 747713 w 2062163"/>
              <a:gd name="connsiteY37" fmla="*/ 1357724 h 2005424"/>
              <a:gd name="connsiteX38" fmla="*/ 757238 w 2062163"/>
              <a:gd name="connsiteY38" fmla="*/ 1343436 h 2005424"/>
              <a:gd name="connsiteX39" fmla="*/ 771525 w 2062163"/>
              <a:gd name="connsiteY39" fmla="*/ 1338674 h 2005424"/>
              <a:gd name="connsiteX40" fmla="*/ 785813 w 2062163"/>
              <a:gd name="connsiteY40" fmla="*/ 1329149 h 2005424"/>
              <a:gd name="connsiteX41" fmla="*/ 852488 w 2062163"/>
              <a:gd name="connsiteY41" fmla="*/ 1319624 h 2005424"/>
              <a:gd name="connsiteX42" fmla="*/ 909638 w 2062163"/>
              <a:gd name="connsiteY42" fmla="*/ 1300574 h 2005424"/>
              <a:gd name="connsiteX43" fmla="*/ 923925 w 2062163"/>
              <a:gd name="connsiteY43" fmla="*/ 1295811 h 2005424"/>
              <a:gd name="connsiteX44" fmla="*/ 952500 w 2062163"/>
              <a:gd name="connsiteY44" fmla="*/ 1281524 h 2005424"/>
              <a:gd name="connsiteX45" fmla="*/ 981075 w 2062163"/>
              <a:gd name="connsiteY45" fmla="*/ 1262474 h 2005424"/>
              <a:gd name="connsiteX46" fmla="*/ 1009650 w 2062163"/>
              <a:gd name="connsiteY46" fmla="*/ 1243424 h 2005424"/>
              <a:gd name="connsiteX47" fmla="*/ 1014413 w 2062163"/>
              <a:gd name="connsiteY47" fmla="*/ 1229136 h 2005424"/>
              <a:gd name="connsiteX48" fmla="*/ 1028700 w 2062163"/>
              <a:gd name="connsiteY48" fmla="*/ 1219611 h 2005424"/>
              <a:gd name="connsiteX49" fmla="*/ 1033463 w 2062163"/>
              <a:gd name="connsiteY49" fmla="*/ 1195799 h 2005424"/>
              <a:gd name="connsiteX50" fmla="*/ 1038225 w 2062163"/>
              <a:gd name="connsiteY50" fmla="*/ 1181511 h 2005424"/>
              <a:gd name="connsiteX51" fmla="*/ 1057275 w 2062163"/>
              <a:gd name="connsiteY51" fmla="*/ 1152936 h 2005424"/>
              <a:gd name="connsiteX52" fmla="*/ 1066800 w 2062163"/>
              <a:gd name="connsiteY52" fmla="*/ 1138649 h 2005424"/>
              <a:gd name="connsiteX53" fmla="*/ 1076325 w 2062163"/>
              <a:gd name="connsiteY53" fmla="*/ 1124361 h 2005424"/>
              <a:gd name="connsiteX54" fmla="*/ 1090613 w 2062163"/>
              <a:gd name="connsiteY54" fmla="*/ 1114836 h 2005424"/>
              <a:gd name="connsiteX55" fmla="*/ 1109663 w 2062163"/>
              <a:gd name="connsiteY55" fmla="*/ 1071974 h 2005424"/>
              <a:gd name="connsiteX56" fmla="*/ 1119188 w 2062163"/>
              <a:gd name="connsiteY56" fmla="*/ 1038636 h 2005424"/>
              <a:gd name="connsiteX57" fmla="*/ 1123950 w 2062163"/>
              <a:gd name="connsiteY57" fmla="*/ 1024349 h 2005424"/>
              <a:gd name="connsiteX58" fmla="*/ 1128713 w 2062163"/>
              <a:gd name="connsiteY58" fmla="*/ 991011 h 2005424"/>
              <a:gd name="connsiteX59" fmla="*/ 1133475 w 2062163"/>
              <a:gd name="connsiteY59" fmla="*/ 952911 h 2005424"/>
              <a:gd name="connsiteX60" fmla="*/ 1138238 w 2062163"/>
              <a:gd name="connsiteY60" fmla="*/ 933861 h 2005424"/>
              <a:gd name="connsiteX61" fmla="*/ 1152525 w 2062163"/>
              <a:gd name="connsiteY61" fmla="*/ 929099 h 2005424"/>
              <a:gd name="connsiteX62" fmla="*/ 1166813 w 2062163"/>
              <a:gd name="connsiteY62" fmla="*/ 919574 h 2005424"/>
              <a:gd name="connsiteX63" fmla="*/ 1166813 w 2062163"/>
              <a:gd name="connsiteY63" fmla="*/ 881474 h 2005424"/>
              <a:gd name="connsiteX64" fmla="*/ 1181100 w 2062163"/>
              <a:gd name="connsiteY64" fmla="*/ 867186 h 2005424"/>
              <a:gd name="connsiteX65" fmla="*/ 1200150 w 2062163"/>
              <a:gd name="connsiteY65" fmla="*/ 838611 h 2005424"/>
              <a:gd name="connsiteX66" fmla="*/ 1214438 w 2062163"/>
              <a:gd name="connsiteY66" fmla="*/ 824324 h 2005424"/>
              <a:gd name="connsiteX67" fmla="*/ 1223963 w 2062163"/>
              <a:gd name="connsiteY67" fmla="*/ 810036 h 2005424"/>
              <a:gd name="connsiteX68" fmla="*/ 1238250 w 2062163"/>
              <a:gd name="connsiteY68" fmla="*/ 800511 h 2005424"/>
              <a:gd name="connsiteX69" fmla="*/ 1247775 w 2062163"/>
              <a:gd name="connsiteY69" fmla="*/ 786224 h 2005424"/>
              <a:gd name="connsiteX70" fmla="*/ 1276350 w 2062163"/>
              <a:gd name="connsiteY70" fmla="*/ 776699 h 2005424"/>
              <a:gd name="connsiteX71" fmla="*/ 1290638 w 2062163"/>
              <a:gd name="connsiteY71" fmla="*/ 767174 h 2005424"/>
              <a:gd name="connsiteX72" fmla="*/ 1314450 w 2062163"/>
              <a:gd name="connsiteY72" fmla="*/ 743361 h 2005424"/>
              <a:gd name="connsiteX73" fmla="*/ 1323975 w 2062163"/>
              <a:gd name="connsiteY73" fmla="*/ 729074 h 2005424"/>
              <a:gd name="connsiteX74" fmla="*/ 1338263 w 2062163"/>
              <a:gd name="connsiteY74" fmla="*/ 724311 h 2005424"/>
              <a:gd name="connsiteX75" fmla="*/ 1343025 w 2062163"/>
              <a:gd name="connsiteY75" fmla="*/ 710024 h 2005424"/>
              <a:gd name="connsiteX76" fmla="*/ 1362075 w 2062163"/>
              <a:gd name="connsiteY76" fmla="*/ 681449 h 2005424"/>
              <a:gd name="connsiteX77" fmla="*/ 1371600 w 2062163"/>
              <a:gd name="connsiteY77" fmla="*/ 667161 h 2005424"/>
              <a:gd name="connsiteX78" fmla="*/ 1385888 w 2062163"/>
              <a:gd name="connsiteY78" fmla="*/ 624299 h 2005424"/>
              <a:gd name="connsiteX79" fmla="*/ 1390650 w 2062163"/>
              <a:gd name="connsiteY79" fmla="*/ 610011 h 2005424"/>
              <a:gd name="connsiteX80" fmla="*/ 1409700 w 2062163"/>
              <a:gd name="connsiteY80" fmla="*/ 567149 h 2005424"/>
              <a:gd name="connsiteX81" fmla="*/ 1414463 w 2062163"/>
              <a:gd name="connsiteY81" fmla="*/ 552861 h 2005424"/>
              <a:gd name="connsiteX82" fmla="*/ 1419225 w 2062163"/>
              <a:gd name="connsiteY82" fmla="*/ 538574 h 2005424"/>
              <a:gd name="connsiteX83" fmla="*/ 1428750 w 2062163"/>
              <a:gd name="connsiteY83" fmla="*/ 524286 h 2005424"/>
              <a:gd name="connsiteX84" fmla="*/ 1438275 w 2062163"/>
              <a:gd name="connsiteY84" fmla="*/ 495711 h 2005424"/>
              <a:gd name="connsiteX85" fmla="*/ 1452563 w 2062163"/>
              <a:gd name="connsiteY85" fmla="*/ 467136 h 2005424"/>
              <a:gd name="connsiteX86" fmla="*/ 1462088 w 2062163"/>
              <a:gd name="connsiteY86" fmla="*/ 414749 h 2005424"/>
              <a:gd name="connsiteX87" fmla="*/ 1471613 w 2062163"/>
              <a:gd name="connsiteY87" fmla="*/ 386174 h 2005424"/>
              <a:gd name="connsiteX88" fmla="*/ 1481138 w 2062163"/>
              <a:gd name="connsiteY88" fmla="*/ 357599 h 2005424"/>
              <a:gd name="connsiteX89" fmla="*/ 1495425 w 2062163"/>
              <a:gd name="connsiteY89" fmla="*/ 314736 h 2005424"/>
              <a:gd name="connsiteX90" fmla="*/ 1500188 w 2062163"/>
              <a:gd name="connsiteY90" fmla="*/ 300449 h 2005424"/>
              <a:gd name="connsiteX91" fmla="*/ 1509713 w 2062163"/>
              <a:gd name="connsiteY91" fmla="*/ 286161 h 2005424"/>
              <a:gd name="connsiteX92" fmla="*/ 1519238 w 2062163"/>
              <a:gd name="connsiteY92" fmla="*/ 257586 h 2005424"/>
              <a:gd name="connsiteX93" fmla="*/ 1533525 w 2062163"/>
              <a:gd name="connsiteY93" fmla="*/ 209961 h 2005424"/>
              <a:gd name="connsiteX94" fmla="*/ 1547813 w 2062163"/>
              <a:gd name="connsiteY94" fmla="*/ 181386 h 2005424"/>
              <a:gd name="connsiteX95" fmla="*/ 1562100 w 2062163"/>
              <a:gd name="connsiteY95" fmla="*/ 171861 h 2005424"/>
              <a:gd name="connsiteX96" fmla="*/ 1585913 w 2062163"/>
              <a:gd name="connsiteY96" fmla="*/ 152811 h 2005424"/>
              <a:gd name="connsiteX97" fmla="*/ 1600200 w 2062163"/>
              <a:gd name="connsiteY97" fmla="*/ 143286 h 2005424"/>
              <a:gd name="connsiteX98" fmla="*/ 1628775 w 2062163"/>
              <a:gd name="connsiteY98" fmla="*/ 133761 h 2005424"/>
              <a:gd name="connsiteX99" fmla="*/ 1657350 w 2062163"/>
              <a:gd name="connsiteY99" fmla="*/ 114711 h 2005424"/>
              <a:gd name="connsiteX100" fmla="*/ 1685925 w 2062163"/>
              <a:gd name="connsiteY100" fmla="*/ 105186 h 2005424"/>
              <a:gd name="connsiteX101" fmla="*/ 1690688 w 2062163"/>
              <a:gd name="connsiteY101" fmla="*/ 90899 h 2005424"/>
              <a:gd name="connsiteX102" fmla="*/ 1719263 w 2062163"/>
              <a:gd name="connsiteY102" fmla="*/ 71849 h 2005424"/>
              <a:gd name="connsiteX103" fmla="*/ 1733550 w 2062163"/>
              <a:gd name="connsiteY103" fmla="*/ 62324 h 2005424"/>
              <a:gd name="connsiteX104" fmla="*/ 1747838 w 2062163"/>
              <a:gd name="connsiteY104" fmla="*/ 52799 h 2005424"/>
              <a:gd name="connsiteX105" fmla="*/ 1762125 w 2062163"/>
              <a:gd name="connsiteY105" fmla="*/ 43274 h 2005424"/>
              <a:gd name="connsiteX106" fmla="*/ 1790700 w 2062163"/>
              <a:gd name="connsiteY106" fmla="*/ 33749 h 2005424"/>
              <a:gd name="connsiteX107" fmla="*/ 1833563 w 2062163"/>
              <a:gd name="connsiteY107" fmla="*/ 24224 h 2005424"/>
              <a:gd name="connsiteX108" fmla="*/ 1876425 w 2062163"/>
              <a:gd name="connsiteY108" fmla="*/ 9936 h 2005424"/>
              <a:gd name="connsiteX109" fmla="*/ 1890713 w 2062163"/>
              <a:gd name="connsiteY109" fmla="*/ 5174 h 2005424"/>
              <a:gd name="connsiteX110" fmla="*/ 1962150 w 2062163"/>
              <a:gd name="connsiteY110" fmla="*/ 411 h 2005424"/>
              <a:gd name="connsiteX111" fmla="*/ 2062163 w 2062163"/>
              <a:gd name="connsiteY111" fmla="*/ 411 h 200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062163" h="2005424">
                <a:moveTo>
                  <a:pt x="0" y="2005424"/>
                </a:moveTo>
                <a:cubicBezTo>
                  <a:pt x="1588" y="1997486"/>
                  <a:pt x="-207" y="1988001"/>
                  <a:pt x="4763" y="1981611"/>
                </a:cubicBezTo>
                <a:cubicBezTo>
                  <a:pt x="11791" y="1972575"/>
                  <a:pt x="23813" y="1968911"/>
                  <a:pt x="33338" y="1962561"/>
                </a:cubicBezTo>
                <a:cubicBezTo>
                  <a:pt x="38100" y="1959386"/>
                  <a:pt x="43578" y="1957083"/>
                  <a:pt x="47625" y="1953036"/>
                </a:cubicBezTo>
                <a:cubicBezTo>
                  <a:pt x="52388" y="1948274"/>
                  <a:pt x="56309" y="1942485"/>
                  <a:pt x="61913" y="1938749"/>
                </a:cubicBezTo>
                <a:cubicBezTo>
                  <a:pt x="66090" y="1935964"/>
                  <a:pt x="71438" y="1935574"/>
                  <a:pt x="76200" y="1933986"/>
                </a:cubicBezTo>
                <a:cubicBezTo>
                  <a:pt x="88174" y="1898069"/>
                  <a:pt x="72020" y="1942347"/>
                  <a:pt x="90488" y="1905411"/>
                </a:cubicBezTo>
                <a:cubicBezTo>
                  <a:pt x="104272" y="1877842"/>
                  <a:pt x="82453" y="1903921"/>
                  <a:pt x="109538" y="1876836"/>
                </a:cubicBezTo>
                <a:cubicBezTo>
                  <a:pt x="122683" y="1837402"/>
                  <a:pt x="113494" y="1856614"/>
                  <a:pt x="138113" y="1819686"/>
                </a:cubicBezTo>
                <a:lnTo>
                  <a:pt x="147638" y="1805399"/>
                </a:lnTo>
                <a:cubicBezTo>
                  <a:pt x="158961" y="1771425"/>
                  <a:pt x="142905" y="1812499"/>
                  <a:pt x="166688" y="1776824"/>
                </a:cubicBezTo>
                <a:cubicBezTo>
                  <a:pt x="181203" y="1755052"/>
                  <a:pt x="158522" y="1766845"/>
                  <a:pt x="185738" y="1757774"/>
                </a:cubicBezTo>
                <a:cubicBezTo>
                  <a:pt x="192088" y="1748249"/>
                  <a:pt x="201168" y="1740059"/>
                  <a:pt x="204788" y="1729199"/>
                </a:cubicBezTo>
                <a:cubicBezTo>
                  <a:pt x="206375" y="1724436"/>
                  <a:pt x="207305" y="1719401"/>
                  <a:pt x="209550" y="1714911"/>
                </a:cubicBezTo>
                <a:cubicBezTo>
                  <a:pt x="212110" y="1709792"/>
                  <a:pt x="216750" y="1705854"/>
                  <a:pt x="219075" y="1700624"/>
                </a:cubicBezTo>
                <a:cubicBezTo>
                  <a:pt x="223153" y="1691449"/>
                  <a:pt x="223031" y="1680403"/>
                  <a:pt x="228600" y="1672049"/>
                </a:cubicBezTo>
                <a:cubicBezTo>
                  <a:pt x="250825" y="1638711"/>
                  <a:pt x="238125" y="1649824"/>
                  <a:pt x="261938" y="1633949"/>
                </a:cubicBezTo>
                <a:cubicBezTo>
                  <a:pt x="265113" y="1629186"/>
                  <a:pt x="268903" y="1624781"/>
                  <a:pt x="271463" y="1619661"/>
                </a:cubicBezTo>
                <a:cubicBezTo>
                  <a:pt x="273708" y="1615171"/>
                  <a:pt x="273089" y="1609294"/>
                  <a:pt x="276225" y="1605374"/>
                </a:cubicBezTo>
                <a:cubicBezTo>
                  <a:pt x="279801" y="1600904"/>
                  <a:pt x="285750" y="1599024"/>
                  <a:pt x="290513" y="1595849"/>
                </a:cubicBezTo>
                <a:cubicBezTo>
                  <a:pt x="303212" y="1557748"/>
                  <a:pt x="284163" y="1602199"/>
                  <a:pt x="309563" y="1576799"/>
                </a:cubicBezTo>
                <a:cubicBezTo>
                  <a:pt x="313113" y="1573249"/>
                  <a:pt x="311189" y="1566431"/>
                  <a:pt x="314325" y="1562511"/>
                </a:cubicBezTo>
                <a:cubicBezTo>
                  <a:pt x="317901" y="1558041"/>
                  <a:pt x="323850" y="1556161"/>
                  <a:pt x="328613" y="1552986"/>
                </a:cubicBezTo>
                <a:cubicBezTo>
                  <a:pt x="337977" y="1538940"/>
                  <a:pt x="338676" y="1535868"/>
                  <a:pt x="352425" y="1524411"/>
                </a:cubicBezTo>
                <a:cubicBezTo>
                  <a:pt x="356822" y="1520747"/>
                  <a:pt x="361950" y="1518061"/>
                  <a:pt x="366713" y="1514886"/>
                </a:cubicBezTo>
                <a:cubicBezTo>
                  <a:pt x="384312" y="1488489"/>
                  <a:pt x="366169" y="1509367"/>
                  <a:pt x="390525" y="1495836"/>
                </a:cubicBezTo>
                <a:cubicBezTo>
                  <a:pt x="428618" y="1474673"/>
                  <a:pt x="407219" y="1477375"/>
                  <a:pt x="447675" y="1467261"/>
                </a:cubicBezTo>
                <a:cubicBezTo>
                  <a:pt x="460375" y="1464086"/>
                  <a:pt x="472938" y="1460303"/>
                  <a:pt x="485775" y="1457736"/>
                </a:cubicBezTo>
                <a:cubicBezTo>
                  <a:pt x="493713" y="1456149"/>
                  <a:pt x="501778" y="1455104"/>
                  <a:pt x="509588" y="1452974"/>
                </a:cubicBezTo>
                <a:cubicBezTo>
                  <a:pt x="519274" y="1450332"/>
                  <a:pt x="528259" y="1445100"/>
                  <a:pt x="538163" y="1443449"/>
                </a:cubicBezTo>
                <a:cubicBezTo>
                  <a:pt x="547688" y="1441861"/>
                  <a:pt x="557370" y="1441028"/>
                  <a:pt x="566738" y="1438686"/>
                </a:cubicBezTo>
                <a:cubicBezTo>
                  <a:pt x="576478" y="1436251"/>
                  <a:pt x="585334" y="1430270"/>
                  <a:pt x="595313" y="1429161"/>
                </a:cubicBezTo>
                <a:lnTo>
                  <a:pt x="638175" y="1424399"/>
                </a:lnTo>
                <a:cubicBezTo>
                  <a:pt x="647700" y="1421224"/>
                  <a:pt x="658396" y="1420443"/>
                  <a:pt x="666750" y="1414874"/>
                </a:cubicBezTo>
                <a:lnTo>
                  <a:pt x="695325" y="1395824"/>
                </a:lnTo>
                <a:cubicBezTo>
                  <a:pt x="698500" y="1391061"/>
                  <a:pt x="700803" y="1385583"/>
                  <a:pt x="704850" y="1381536"/>
                </a:cubicBezTo>
                <a:cubicBezTo>
                  <a:pt x="714082" y="1372304"/>
                  <a:pt x="721805" y="1371122"/>
                  <a:pt x="733425" y="1367249"/>
                </a:cubicBezTo>
                <a:cubicBezTo>
                  <a:pt x="738188" y="1364074"/>
                  <a:pt x="743666" y="1361771"/>
                  <a:pt x="747713" y="1357724"/>
                </a:cubicBezTo>
                <a:cubicBezTo>
                  <a:pt x="751760" y="1353677"/>
                  <a:pt x="752768" y="1347012"/>
                  <a:pt x="757238" y="1343436"/>
                </a:cubicBezTo>
                <a:cubicBezTo>
                  <a:pt x="761158" y="1340300"/>
                  <a:pt x="766763" y="1340261"/>
                  <a:pt x="771525" y="1338674"/>
                </a:cubicBezTo>
                <a:cubicBezTo>
                  <a:pt x="776288" y="1335499"/>
                  <a:pt x="780693" y="1331709"/>
                  <a:pt x="785813" y="1329149"/>
                </a:cubicBezTo>
                <a:cubicBezTo>
                  <a:pt x="804140" y="1319985"/>
                  <a:pt x="839093" y="1320842"/>
                  <a:pt x="852488" y="1319624"/>
                </a:cubicBezTo>
                <a:lnTo>
                  <a:pt x="909638" y="1300574"/>
                </a:lnTo>
                <a:cubicBezTo>
                  <a:pt x="914400" y="1298987"/>
                  <a:pt x="919748" y="1298596"/>
                  <a:pt x="923925" y="1295811"/>
                </a:cubicBezTo>
                <a:cubicBezTo>
                  <a:pt x="942390" y="1283502"/>
                  <a:pt x="932783" y="1288096"/>
                  <a:pt x="952500" y="1281524"/>
                </a:cubicBezTo>
                <a:cubicBezTo>
                  <a:pt x="962025" y="1275174"/>
                  <a:pt x="972980" y="1270569"/>
                  <a:pt x="981075" y="1262474"/>
                </a:cubicBezTo>
                <a:cubicBezTo>
                  <a:pt x="998913" y="1244636"/>
                  <a:pt x="988973" y="1250316"/>
                  <a:pt x="1009650" y="1243424"/>
                </a:cubicBezTo>
                <a:cubicBezTo>
                  <a:pt x="1011238" y="1238661"/>
                  <a:pt x="1011277" y="1233056"/>
                  <a:pt x="1014413" y="1229136"/>
                </a:cubicBezTo>
                <a:cubicBezTo>
                  <a:pt x="1017989" y="1224667"/>
                  <a:pt x="1025860" y="1224581"/>
                  <a:pt x="1028700" y="1219611"/>
                </a:cubicBezTo>
                <a:cubicBezTo>
                  <a:pt x="1032716" y="1212583"/>
                  <a:pt x="1031500" y="1203652"/>
                  <a:pt x="1033463" y="1195799"/>
                </a:cubicBezTo>
                <a:cubicBezTo>
                  <a:pt x="1034681" y="1190929"/>
                  <a:pt x="1035787" y="1185899"/>
                  <a:pt x="1038225" y="1181511"/>
                </a:cubicBezTo>
                <a:cubicBezTo>
                  <a:pt x="1043784" y="1171504"/>
                  <a:pt x="1050925" y="1162461"/>
                  <a:pt x="1057275" y="1152936"/>
                </a:cubicBezTo>
                <a:lnTo>
                  <a:pt x="1066800" y="1138649"/>
                </a:lnTo>
                <a:cubicBezTo>
                  <a:pt x="1069975" y="1133886"/>
                  <a:pt x="1071562" y="1127536"/>
                  <a:pt x="1076325" y="1124361"/>
                </a:cubicBezTo>
                <a:lnTo>
                  <a:pt x="1090613" y="1114836"/>
                </a:lnTo>
                <a:cubicBezTo>
                  <a:pt x="1101948" y="1080831"/>
                  <a:pt x="1094569" y="1094615"/>
                  <a:pt x="1109663" y="1071974"/>
                </a:cubicBezTo>
                <a:cubicBezTo>
                  <a:pt x="1121083" y="1037710"/>
                  <a:pt x="1107225" y="1080505"/>
                  <a:pt x="1119188" y="1038636"/>
                </a:cubicBezTo>
                <a:cubicBezTo>
                  <a:pt x="1120567" y="1033809"/>
                  <a:pt x="1122363" y="1029111"/>
                  <a:pt x="1123950" y="1024349"/>
                </a:cubicBezTo>
                <a:cubicBezTo>
                  <a:pt x="1125538" y="1013236"/>
                  <a:pt x="1127229" y="1002138"/>
                  <a:pt x="1128713" y="991011"/>
                </a:cubicBezTo>
                <a:cubicBezTo>
                  <a:pt x="1130405" y="978324"/>
                  <a:pt x="1131371" y="965536"/>
                  <a:pt x="1133475" y="952911"/>
                </a:cubicBezTo>
                <a:cubicBezTo>
                  <a:pt x="1134551" y="946455"/>
                  <a:pt x="1134149" y="938972"/>
                  <a:pt x="1138238" y="933861"/>
                </a:cubicBezTo>
                <a:cubicBezTo>
                  <a:pt x="1141374" y="929941"/>
                  <a:pt x="1147763" y="930686"/>
                  <a:pt x="1152525" y="929099"/>
                </a:cubicBezTo>
                <a:cubicBezTo>
                  <a:pt x="1157288" y="925924"/>
                  <a:pt x="1165003" y="925004"/>
                  <a:pt x="1166813" y="919574"/>
                </a:cubicBezTo>
                <a:cubicBezTo>
                  <a:pt x="1184596" y="866226"/>
                  <a:pt x="1136329" y="934822"/>
                  <a:pt x="1166813" y="881474"/>
                </a:cubicBezTo>
                <a:cubicBezTo>
                  <a:pt x="1170155" y="875626"/>
                  <a:pt x="1176965" y="872502"/>
                  <a:pt x="1181100" y="867186"/>
                </a:cubicBezTo>
                <a:cubicBezTo>
                  <a:pt x="1188128" y="858150"/>
                  <a:pt x="1192055" y="846705"/>
                  <a:pt x="1200150" y="838611"/>
                </a:cubicBezTo>
                <a:cubicBezTo>
                  <a:pt x="1204913" y="833849"/>
                  <a:pt x="1210126" y="829498"/>
                  <a:pt x="1214438" y="824324"/>
                </a:cubicBezTo>
                <a:cubicBezTo>
                  <a:pt x="1218102" y="819927"/>
                  <a:pt x="1219916" y="814084"/>
                  <a:pt x="1223963" y="810036"/>
                </a:cubicBezTo>
                <a:cubicBezTo>
                  <a:pt x="1228010" y="805989"/>
                  <a:pt x="1233488" y="803686"/>
                  <a:pt x="1238250" y="800511"/>
                </a:cubicBezTo>
                <a:cubicBezTo>
                  <a:pt x="1241425" y="795749"/>
                  <a:pt x="1242921" y="789257"/>
                  <a:pt x="1247775" y="786224"/>
                </a:cubicBezTo>
                <a:cubicBezTo>
                  <a:pt x="1256289" y="780903"/>
                  <a:pt x="1276350" y="776699"/>
                  <a:pt x="1276350" y="776699"/>
                </a:cubicBezTo>
                <a:cubicBezTo>
                  <a:pt x="1281113" y="773524"/>
                  <a:pt x="1286591" y="771221"/>
                  <a:pt x="1290638" y="767174"/>
                </a:cubicBezTo>
                <a:cubicBezTo>
                  <a:pt x="1322391" y="735421"/>
                  <a:pt x="1276348" y="768763"/>
                  <a:pt x="1314450" y="743361"/>
                </a:cubicBezTo>
                <a:cubicBezTo>
                  <a:pt x="1317625" y="738599"/>
                  <a:pt x="1319506" y="732650"/>
                  <a:pt x="1323975" y="729074"/>
                </a:cubicBezTo>
                <a:cubicBezTo>
                  <a:pt x="1327895" y="725938"/>
                  <a:pt x="1334713" y="727861"/>
                  <a:pt x="1338263" y="724311"/>
                </a:cubicBezTo>
                <a:cubicBezTo>
                  <a:pt x="1341813" y="720761"/>
                  <a:pt x="1340587" y="714412"/>
                  <a:pt x="1343025" y="710024"/>
                </a:cubicBezTo>
                <a:cubicBezTo>
                  <a:pt x="1348584" y="700017"/>
                  <a:pt x="1355725" y="690974"/>
                  <a:pt x="1362075" y="681449"/>
                </a:cubicBezTo>
                <a:cubicBezTo>
                  <a:pt x="1365250" y="676686"/>
                  <a:pt x="1369790" y="672591"/>
                  <a:pt x="1371600" y="667161"/>
                </a:cubicBezTo>
                <a:lnTo>
                  <a:pt x="1385888" y="624299"/>
                </a:lnTo>
                <a:cubicBezTo>
                  <a:pt x="1387476" y="619536"/>
                  <a:pt x="1387865" y="614188"/>
                  <a:pt x="1390650" y="610011"/>
                </a:cubicBezTo>
                <a:cubicBezTo>
                  <a:pt x="1405745" y="587370"/>
                  <a:pt x="1398364" y="601155"/>
                  <a:pt x="1409700" y="567149"/>
                </a:cubicBezTo>
                <a:lnTo>
                  <a:pt x="1414463" y="552861"/>
                </a:lnTo>
                <a:cubicBezTo>
                  <a:pt x="1416050" y="548099"/>
                  <a:pt x="1416441" y="542751"/>
                  <a:pt x="1419225" y="538574"/>
                </a:cubicBezTo>
                <a:cubicBezTo>
                  <a:pt x="1422400" y="533811"/>
                  <a:pt x="1426425" y="529517"/>
                  <a:pt x="1428750" y="524286"/>
                </a:cubicBezTo>
                <a:cubicBezTo>
                  <a:pt x="1432828" y="515111"/>
                  <a:pt x="1432706" y="504065"/>
                  <a:pt x="1438275" y="495711"/>
                </a:cubicBezTo>
                <a:cubicBezTo>
                  <a:pt x="1450585" y="477247"/>
                  <a:pt x="1445990" y="486854"/>
                  <a:pt x="1452563" y="467136"/>
                </a:cubicBezTo>
                <a:cubicBezTo>
                  <a:pt x="1454121" y="457788"/>
                  <a:pt x="1459232" y="425219"/>
                  <a:pt x="1462088" y="414749"/>
                </a:cubicBezTo>
                <a:cubicBezTo>
                  <a:pt x="1464730" y="405063"/>
                  <a:pt x="1468438" y="395699"/>
                  <a:pt x="1471613" y="386174"/>
                </a:cubicBezTo>
                <a:lnTo>
                  <a:pt x="1481138" y="357599"/>
                </a:lnTo>
                <a:lnTo>
                  <a:pt x="1495425" y="314736"/>
                </a:lnTo>
                <a:cubicBezTo>
                  <a:pt x="1497012" y="309974"/>
                  <a:pt x="1497403" y="304626"/>
                  <a:pt x="1500188" y="300449"/>
                </a:cubicBezTo>
                <a:lnTo>
                  <a:pt x="1509713" y="286161"/>
                </a:lnTo>
                <a:cubicBezTo>
                  <a:pt x="1512888" y="276636"/>
                  <a:pt x="1516803" y="267327"/>
                  <a:pt x="1519238" y="257586"/>
                </a:cubicBezTo>
                <a:cubicBezTo>
                  <a:pt x="1526434" y="228800"/>
                  <a:pt x="1521932" y="244739"/>
                  <a:pt x="1533525" y="209961"/>
                </a:cubicBezTo>
                <a:cubicBezTo>
                  <a:pt x="1537398" y="198342"/>
                  <a:pt x="1538582" y="190617"/>
                  <a:pt x="1547813" y="181386"/>
                </a:cubicBezTo>
                <a:cubicBezTo>
                  <a:pt x="1551860" y="177339"/>
                  <a:pt x="1557338" y="175036"/>
                  <a:pt x="1562100" y="171861"/>
                </a:cubicBezTo>
                <a:cubicBezTo>
                  <a:pt x="1578157" y="147777"/>
                  <a:pt x="1562909" y="164314"/>
                  <a:pt x="1585913" y="152811"/>
                </a:cubicBezTo>
                <a:cubicBezTo>
                  <a:pt x="1591032" y="150251"/>
                  <a:pt x="1594970" y="145611"/>
                  <a:pt x="1600200" y="143286"/>
                </a:cubicBezTo>
                <a:cubicBezTo>
                  <a:pt x="1609375" y="139208"/>
                  <a:pt x="1620421" y="139330"/>
                  <a:pt x="1628775" y="133761"/>
                </a:cubicBezTo>
                <a:cubicBezTo>
                  <a:pt x="1638300" y="127411"/>
                  <a:pt x="1646490" y="118331"/>
                  <a:pt x="1657350" y="114711"/>
                </a:cubicBezTo>
                <a:lnTo>
                  <a:pt x="1685925" y="105186"/>
                </a:lnTo>
                <a:cubicBezTo>
                  <a:pt x="1687513" y="100424"/>
                  <a:pt x="1687138" y="94449"/>
                  <a:pt x="1690688" y="90899"/>
                </a:cubicBezTo>
                <a:cubicBezTo>
                  <a:pt x="1698783" y="82804"/>
                  <a:pt x="1709738" y="78199"/>
                  <a:pt x="1719263" y="71849"/>
                </a:cubicBezTo>
                <a:lnTo>
                  <a:pt x="1733550" y="62324"/>
                </a:lnTo>
                <a:lnTo>
                  <a:pt x="1747838" y="52799"/>
                </a:lnTo>
                <a:cubicBezTo>
                  <a:pt x="1752600" y="49624"/>
                  <a:pt x="1756695" y="45084"/>
                  <a:pt x="1762125" y="43274"/>
                </a:cubicBezTo>
                <a:cubicBezTo>
                  <a:pt x="1771650" y="40099"/>
                  <a:pt x="1780855" y="35718"/>
                  <a:pt x="1790700" y="33749"/>
                </a:cubicBezTo>
                <a:cubicBezTo>
                  <a:pt x="1804285" y="31032"/>
                  <a:pt x="1820119" y="28257"/>
                  <a:pt x="1833563" y="24224"/>
                </a:cubicBezTo>
                <a:cubicBezTo>
                  <a:pt x="1833630" y="24204"/>
                  <a:pt x="1869248" y="12328"/>
                  <a:pt x="1876425" y="9936"/>
                </a:cubicBezTo>
                <a:cubicBezTo>
                  <a:pt x="1881188" y="8348"/>
                  <a:pt x="1885704" y="5508"/>
                  <a:pt x="1890713" y="5174"/>
                </a:cubicBezTo>
                <a:cubicBezTo>
                  <a:pt x="1914525" y="3586"/>
                  <a:pt x="1938294" y="1074"/>
                  <a:pt x="1962150" y="411"/>
                </a:cubicBezTo>
                <a:cubicBezTo>
                  <a:pt x="1995475" y="-515"/>
                  <a:pt x="2028825" y="411"/>
                  <a:pt x="2062163" y="411"/>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2657"/>
            <a:ext cx="7498080" cy="1143000"/>
          </a:xfrm>
        </p:spPr>
        <p:txBody>
          <a:bodyPr/>
          <a:lstStyle/>
          <a:p>
            <a:r>
              <a:rPr lang="en-US" i="1" dirty="0">
                <a:solidFill>
                  <a:schemeClr val="accent6"/>
                </a:solidFill>
              </a:rPr>
              <a:t>              Project Schedule</a:t>
            </a:r>
          </a:p>
        </p:txBody>
      </p:sp>
      <p:sp>
        <p:nvSpPr>
          <p:cNvPr id="4" name="TextBox 3"/>
          <p:cNvSpPr txBox="1"/>
          <p:nvPr/>
        </p:nvSpPr>
        <p:spPr>
          <a:xfrm>
            <a:off x="1600200" y="1524000"/>
            <a:ext cx="6964680" cy="4678204"/>
          </a:xfrm>
          <a:prstGeom prst="rect">
            <a:avLst/>
          </a:prstGeom>
          <a:noFill/>
        </p:spPr>
        <p:txBody>
          <a:bodyPr wrap="square" rtlCol="0">
            <a:spAutoFit/>
          </a:bodyPr>
          <a:lstStyle/>
          <a:p>
            <a:r>
              <a:rPr lang="en-US" sz="3200" dirty="0"/>
              <a:t>Design Phase</a:t>
            </a:r>
          </a:p>
          <a:p>
            <a:pPr marL="342900" indent="-342900">
              <a:buFont typeface="Arial" panose="020B0604020202020204" pitchFamily="34" charset="0"/>
              <a:buChar char="•"/>
            </a:pPr>
            <a:r>
              <a:rPr lang="en-US" sz="2000" dirty="0">
                <a:solidFill>
                  <a:schemeClr val="accent6"/>
                </a:solidFill>
              </a:rPr>
              <a:t>August 2019 - May 2021</a:t>
            </a:r>
          </a:p>
          <a:p>
            <a:pPr marL="457200" indent="-457200">
              <a:buFont typeface="Arial" panose="020B0604020202020204" pitchFamily="34" charset="0"/>
              <a:buChar char="•"/>
            </a:pPr>
            <a:endParaRPr lang="en-US" sz="2000" dirty="0">
              <a:solidFill>
                <a:schemeClr val="accent6"/>
              </a:solidFill>
            </a:endParaRPr>
          </a:p>
          <a:p>
            <a:r>
              <a:rPr lang="en-US" sz="3200" dirty="0"/>
              <a:t>Formal Acquisition of Easements/ROW</a:t>
            </a:r>
          </a:p>
          <a:p>
            <a:pPr marL="342900" indent="-342900">
              <a:buFont typeface="Arial" panose="020B0604020202020204" pitchFamily="34" charset="0"/>
              <a:buChar char="•"/>
            </a:pPr>
            <a:r>
              <a:rPr lang="en-US" sz="2000" dirty="0">
                <a:solidFill>
                  <a:schemeClr val="accent6"/>
                </a:solidFill>
              </a:rPr>
              <a:t>July 2021 – May 2022</a:t>
            </a:r>
          </a:p>
          <a:p>
            <a:endParaRPr lang="en-US" sz="2000" dirty="0">
              <a:solidFill>
                <a:schemeClr val="accent6"/>
              </a:solidFill>
            </a:endParaRPr>
          </a:p>
          <a:p>
            <a:r>
              <a:rPr lang="en-US" sz="3200" dirty="0"/>
              <a:t>Construction Phase</a:t>
            </a:r>
          </a:p>
          <a:p>
            <a:pPr marL="285750" indent="-285750">
              <a:buFont typeface="Arial" panose="020B0604020202020204" pitchFamily="34" charset="0"/>
              <a:buChar char="•"/>
            </a:pPr>
            <a:r>
              <a:rPr lang="en-US" dirty="0">
                <a:solidFill>
                  <a:schemeClr val="accent6"/>
                </a:solidFill>
              </a:rPr>
              <a:t>Invitation For Bids April 2022</a:t>
            </a:r>
          </a:p>
          <a:p>
            <a:pPr marL="285750" indent="-285750">
              <a:buFont typeface="Arial" panose="020B0604020202020204" pitchFamily="34" charset="0"/>
              <a:buChar char="•"/>
            </a:pPr>
            <a:r>
              <a:rPr lang="en-US" dirty="0">
                <a:solidFill>
                  <a:schemeClr val="accent6"/>
                </a:solidFill>
              </a:rPr>
              <a:t>Break Ground </a:t>
            </a:r>
            <a:r>
              <a:rPr lang="en-US" dirty="0" smtClean="0">
                <a:solidFill>
                  <a:schemeClr val="accent6"/>
                </a:solidFill>
              </a:rPr>
              <a:t>August </a:t>
            </a:r>
            <a:r>
              <a:rPr lang="en-US" dirty="0">
                <a:solidFill>
                  <a:schemeClr val="accent6"/>
                </a:solidFill>
              </a:rPr>
              <a:t>2022</a:t>
            </a:r>
          </a:p>
          <a:p>
            <a:pPr marL="285750" indent="-285750">
              <a:buFont typeface="Arial" panose="020B0604020202020204" pitchFamily="34" charset="0"/>
              <a:buChar char="•"/>
            </a:pPr>
            <a:r>
              <a:rPr lang="en-US" dirty="0">
                <a:solidFill>
                  <a:schemeClr val="accent6"/>
                </a:solidFill>
              </a:rPr>
              <a:t>Estimated Completion December 2023</a:t>
            </a:r>
          </a:p>
          <a:p>
            <a:pPr marL="285750" indent="-285750">
              <a:buFont typeface="Arial" panose="020B0604020202020204" pitchFamily="34" charset="0"/>
              <a:buChar char="•"/>
            </a:pPr>
            <a:r>
              <a:rPr lang="en-US" dirty="0">
                <a:solidFill>
                  <a:schemeClr val="accent6"/>
                </a:solidFill>
              </a:rPr>
              <a:t>Maintain Traffic during Construction</a:t>
            </a:r>
          </a:p>
          <a:p>
            <a:endParaRPr lang="en-US" sz="3200"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6171" y="2618014"/>
            <a:ext cx="8179506" cy="836561"/>
          </a:xfrm>
          <a:prstGeom prst="rect">
            <a:avLst/>
          </a:prstGeom>
        </p:spPr>
        <p:txBody>
          <a:bodyPr vert="horz" lIns="68580" tIns="34290" rIns="68580" bIns="34290" rtlCol="0" anchor="b">
            <a:normAutofit/>
          </a:bodyPr>
          <a:lstStyle/>
          <a:p>
            <a:pPr algn="ctr">
              <a:lnSpc>
                <a:spcPct val="90000"/>
              </a:lnSpc>
              <a:spcBef>
                <a:spcPct val="0"/>
              </a:spcBef>
            </a:pPr>
            <a:r>
              <a:rPr lang="en-US" sz="4500" b="1" dirty="0" smtClean="0">
                <a:latin typeface="+mj-lt"/>
                <a:ea typeface="+mj-ea"/>
                <a:cs typeface="+mj-cs"/>
              </a:rPr>
              <a:t>CROSSWALK DESIGN</a:t>
            </a:r>
            <a:endParaRPr lang="en-US" sz="4500" b="1" dirty="0">
              <a:effectLst>
                <a:outerShdw blurRad="38100" dist="38100" dir="2700000" algn="tl">
                  <a:srgbClr val="000000">
                    <a:alpha val="43137"/>
                  </a:srgbClr>
                </a:outerShdw>
              </a:effectLst>
              <a:latin typeface="+mj-lt"/>
              <a:ea typeface="+mj-ea"/>
              <a:cs typeface="+mj-cs"/>
            </a:endParaRPr>
          </a:p>
        </p:txBody>
      </p:sp>
      <p:sp>
        <p:nvSpPr>
          <p:cNvPr id="11" name="TextBox 10">
            <a:extLst>
              <a:ext uri="{FF2B5EF4-FFF2-40B4-BE49-F238E27FC236}">
                <a16:creationId xmlns:a16="http://schemas.microsoft.com/office/drawing/2014/main" id="{FDB93116-1379-4F4F-9705-E52912C5E67D}"/>
              </a:ext>
            </a:extLst>
          </p:cNvPr>
          <p:cNvSpPr txBox="1"/>
          <p:nvPr/>
        </p:nvSpPr>
        <p:spPr>
          <a:xfrm>
            <a:off x="1426028" y="2286001"/>
            <a:ext cx="7347858" cy="4800600"/>
          </a:xfrm>
          <a:prstGeom prst="rect">
            <a:avLst/>
          </a:prstGeom>
        </p:spPr>
        <p:txBody>
          <a:bodyPr vert="horz" lIns="68580" tIns="34290" rIns="68580" bIns="34290" rtlCol="0" anchor="b">
            <a:normAutofit/>
          </a:bodyPr>
          <a:lstStyle/>
          <a:p>
            <a:pPr marL="342900" indent="-342900">
              <a:lnSpc>
                <a:spcPct val="90000"/>
              </a:lnSpc>
              <a:spcBef>
                <a:spcPct val="0"/>
              </a:spcBef>
              <a:buFont typeface="Arial" panose="020B0604020202020204" pitchFamily="34" charset="0"/>
              <a:buChar char="•"/>
            </a:pPr>
            <a:r>
              <a:rPr lang="en-US" sz="2400" b="1" dirty="0" smtClean="0">
                <a:latin typeface="+mj-lt"/>
                <a:ea typeface="+mj-ea"/>
                <a:cs typeface="+mj-cs"/>
              </a:rPr>
              <a:t>3 Pedestrian </a:t>
            </a:r>
            <a:r>
              <a:rPr lang="en-US" sz="2400" b="1" dirty="0">
                <a:latin typeface="+mj-lt"/>
                <a:ea typeface="+mj-ea"/>
                <a:cs typeface="+mj-cs"/>
              </a:rPr>
              <a:t>Crossings</a:t>
            </a:r>
          </a:p>
          <a:p>
            <a:pPr marL="800100" lvl="1" indent="-342900">
              <a:lnSpc>
                <a:spcPct val="90000"/>
              </a:lnSpc>
              <a:spcBef>
                <a:spcPct val="0"/>
              </a:spcBef>
              <a:buFont typeface="Arial" panose="020B0604020202020204" pitchFamily="34" charset="0"/>
              <a:buChar char="•"/>
            </a:pPr>
            <a:r>
              <a:rPr lang="en-US" sz="2400" b="1" dirty="0" smtClean="0">
                <a:latin typeface="+mj-lt"/>
                <a:ea typeface="+mj-ea"/>
                <a:cs typeface="+mj-cs"/>
              </a:rPr>
              <a:t>Not an all-way stop</a:t>
            </a:r>
            <a:endParaRPr lang="en-US" sz="2400" b="1" dirty="0">
              <a:latin typeface="+mj-lt"/>
              <a:ea typeface="+mj-ea"/>
              <a:cs typeface="+mj-cs"/>
            </a:endParaRPr>
          </a:p>
          <a:p>
            <a:pPr marL="800100" lvl="1" indent="-342900">
              <a:lnSpc>
                <a:spcPct val="90000"/>
              </a:lnSpc>
              <a:spcBef>
                <a:spcPct val="0"/>
              </a:spcBef>
              <a:buFont typeface="Arial" panose="020B0604020202020204" pitchFamily="34" charset="0"/>
              <a:buChar char="•"/>
            </a:pPr>
            <a:r>
              <a:rPr lang="en-US" sz="2400" b="1" dirty="0">
                <a:latin typeface="+mj-lt"/>
                <a:ea typeface="+mj-ea"/>
                <a:cs typeface="+mj-cs"/>
              </a:rPr>
              <a:t>Signage</a:t>
            </a:r>
          </a:p>
          <a:p>
            <a:pPr marL="800100" lvl="1" indent="-342900">
              <a:lnSpc>
                <a:spcPct val="90000"/>
              </a:lnSpc>
              <a:spcBef>
                <a:spcPct val="0"/>
              </a:spcBef>
              <a:buFont typeface="Arial" panose="020B0604020202020204" pitchFamily="34" charset="0"/>
              <a:buChar char="•"/>
            </a:pPr>
            <a:endParaRPr lang="en-US" sz="2400" b="1" dirty="0">
              <a:latin typeface="+mj-lt"/>
              <a:ea typeface="+mj-ea"/>
              <a:cs typeface="+mj-cs"/>
            </a:endParaRPr>
          </a:p>
          <a:p>
            <a:pPr marL="342900" indent="-342900">
              <a:lnSpc>
                <a:spcPct val="90000"/>
              </a:lnSpc>
              <a:spcBef>
                <a:spcPct val="0"/>
              </a:spcBef>
              <a:buFont typeface="Arial" panose="020B0604020202020204" pitchFamily="34" charset="0"/>
              <a:buChar char="•"/>
            </a:pPr>
            <a:r>
              <a:rPr lang="en-US" sz="2400" b="1" dirty="0">
                <a:latin typeface="+mj-lt"/>
                <a:ea typeface="+mj-ea"/>
                <a:cs typeface="+mj-cs"/>
              </a:rPr>
              <a:t>Speed </a:t>
            </a:r>
            <a:r>
              <a:rPr lang="en-US" sz="2400" b="1" dirty="0" smtClean="0">
                <a:latin typeface="+mj-lt"/>
                <a:ea typeface="+mj-ea"/>
                <a:cs typeface="+mj-cs"/>
              </a:rPr>
              <a:t>Limit will be maintained at 30 mph</a:t>
            </a:r>
            <a:endParaRPr lang="en-US" sz="2400" b="1" dirty="0">
              <a:latin typeface="+mj-lt"/>
              <a:ea typeface="+mj-ea"/>
              <a:cs typeface="+mj-cs"/>
            </a:endParaRPr>
          </a:p>
          <a:p>
            <a:pPr marL="342900" indent="-342900">
              <a:lnSpc>
                <a:spcPct val="90000"/>
              </a:lnSpc>
              <a:spcBef>
                <a:spcPct val="0"/>
              </a:spcBef>
              <a:buFont typeface="Arial" panose="020B0604020202020204" pitchFamily="34" charset="0"/>
              <a:buChar char="•"/>
            </a:pPr>
            <a:endParaRPr lang="en-US" sz="2400" b="1" dirty="0">
              <a:latin typeface="+mj-lt"/>
              <a:ea typeface="+mj-ea"/>
              <a:cs typeface="+mj-cs"/>
            </a:endParaRPr>
          </a:p>
          <a:p>
            <a:pPr marL="342900" indent="-342900">
              <a:lnSpc>
                <a:spcPct val="90000"/>
              </a:lnSpc>
              <a:spcBef>
                <a:spcPct val="0"/>
              </a:spcBef>
              <a:buFont typeface="Arial" panose="020B0604020202020204" pitchFamily="34" charset="0"/>
              <a:buChar char="•"/>
            </a:pPr>
            <a:r>
              <a:rPr lang="en-US" sz="2400" b="1" dirty="0">
                <a:latin typeface="+mj-lt"/>
                <a:ea typeface="+mj-ea"/>
                <a:cs typeface="+mj-cs"/>
              </a:rPr>
              <a:t>Traffic Calming (Narrow Lanes)</a:t>
            </a:r>
          </a:p>
          <a:p>
            <a:pPr marL="342900" indent="-342900">
              <a:lnSpc>
                <a:spcPct val="90000"/>
              </a:lnSpc>
              <a:spcBef>
                <a:spcPct val="0"/>
              </a:spcBef>
              <a:buFont typeface="Arial" panose="020B0604020202020204" pitchFamily="34" charset="0"/>
              <a:buChar char="•"/>
            </a:pPr>
            <a:endParaRPr lang="en-US" sz="2400" b="1" dirty="0">
              <a:latin typeface="+mj-lt"/>
              <a:ea typeface="+mj-ea"/>
              <a:cs typeface="+mj-cs"/>
            </a:endParaRPr>
          </a:p>
          <a:p>
            <a:pPr marL="342900" indent="-342900">
              <a:lnSpc>
                <a:spcPct val="90000"/>
              </a:lnSpc>
              <a:spcBef>
                <a:spcPct val="0"/>
              </a:spcBef>
              <a:buFont typeface="Arial" panose="020B0604020202020204" pitchFamily="34" charset="0"/>
              <a:buChar char="•"/>
            </a:pPr>
            <a:r>
              <a:rPr lang="en-US" sz="2400" b="1" dirty="0">
                <a:latin typeface="+mj-lt"/>
                <a:ea typeface="+mj-ea"/>
                <a:cs typeface="+mj-cs"/>
              </a:rPr>
              <a:t>Sidewalk/Path &amp; </a:t>
            </a:r>
            <a:r>
              <a:rPr lang="en-US" sz="2400" b="1" dirty="0" smtClean="0">
                <a:latin typeface="+mj-lt"/>
                <a:ea typeface="+mj-ea"/>
                <a:cs typeface="+mj-cs"/>
              </a:rPr>
              <a:t>Grass Buffers</a:t>
            </a:r>
            <a:endParaRPr lang="en-US" sz="2400" b="1" dirty="0">
              <a:latin typeface="+mj-lt"/>
              <a:ea typeface="+mj-ea"/>
              <a:cs typeface="+mj-cs"/>
            </a:endParaRPr>
          </a:p>
          <a:p>
            <a:pPr marL="342900" indent="-342900">
              <a:lnSpc>
                <a:spcPct val="90000"/>
              </a:lnSpc>
              <a:spcBef>
                <a:spcPct val="0"/>
              </a:spcBef>
              <a:buFont typeface="Arial" panose="020B0604020202020204" pitchFamily="34" charset="0"/>
              <a:buChar char="•"/>
            </a:pPr>
            <a:endParaRPr lang="en-US" sz="2400" b="1" dirty="0">
              <a:latin typeface="+mj-lt"/>
              <a:ea typeface="+mj-ea"/>
              <a:cs typeface="+mj-cs"/>
            </a:endParaRPr>
          </a:p>
          <a:p>
            <a:pPr marL="342900" indent="-342900">
              <a:lnSpc>
                <a:spcPct val="90000"/>
              </a:lnSpc>
              <a:spcBef>
                <a:spcPct val="0"/>
              </a:spcBef>
              <a:buFont typeface="Arial" panose="020B0604020202020204" pitchFamily="34" charset="0"/>
              <a:buChar char="•"/>
            </a:pPr>
            <a:endParaRPr lang="en-US" sz="2400" b="1" dirty="0">
              <a:effectLst>
                <a:outerShdw blurRad="38100" dist="38100" dir="2700000" algn="tl">
                  <a:srgbClr val="000000">
                    <a:alpha val="43137"/>
                  </a:srgbClr>
                </a:outerShdw>
              </a:effectLst>
              <a:latin typeface="+mj-lt"/>
              <a:ea typeface="+mj-ea"/>
              <a:cs typeface="+mj-cs"/>
            </a:endParaRPr>
          </a:p>
        </p:txBody>
      </p:sp>
      <p:pic>
        <p:nvPicPr>
          <p:cNvPr id="8" name="Picture 2" descr="A pedestrian refuge median.">
            <a:extLst>
              <a:ext uri="{FF2B5EF4-FFF2-40B4-BE49-F238E27FC236}">
                <a16:creationId xmlns:a16="http://schemas.microsoft.com/office/drawing/2014/main" id="{2B0D28DD-A0AE-4A27-BFF0-9787C5532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6697"/>
            <a:ext cx="5783037" cy="2451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0-MPH SPEED LIMIT Signs - 18x24">
            <a:extLst>
              <a:ext uri="{FF2B5EF4-FFF2-40B4-BE49-F238E27FC236}">
                <a16:creationId xmlns:a16="http://schemas.microsoft.com/office/drawing/2014/main" id="{B9A569B4-120D-4193-A459-0320413F8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103" y="256207"/>
            <a:ext cx="1817783" cy="242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0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4599"/>
            <a:ext cx="7498080" cy="1143000"/>
          </a:xfrm>
        </p:spPr>
        <p:txBody>
          <a:bodyPr>
            <a:normAutofit/>
          </a:bodyPr>
          <a:lstStyle/>
          <a:p>
            <a:pPr algn="ctr"/>
            <a:r>
              <a:rPr lang="en-US" i="1" dirty="0">
                <a:solidFill>
                  <a:schemeClr val="accent6"/>
                </a:solidFill>
              </a:rPr>
              <a:t>Typical Sections</a:t>
            </a:r>
          </a:p>
        </p:txBody>
      </p:sp>
      <p:sp>
        <p:nvSpPr>
          <p:cNvPr id="5" name="TextBox 4"/>
          <p:cNvSpPr txBox="1"/>
          <p:nvPr/>
        </p:nvSpPr>
        <p:spPr>
          <a:xfrm>
            <a:off x="1143000" y="833735"/>
            <a:ext cx="7315200" cy="369332"/>
          </a:xfrm>
          <a:prstGeom prst="rect">
            <a:avLst/>
          </a:prstGeom>
          <a:noFill/>
        </p:spPr>
        <p:txBody>
          <a:bodyPr wrap="square" rtlCol="0">
            <a:spAutoFit/>
          </a:bodyPr>
          <a:lstStyle/>
          <a:p>
            <a:r>
              <a:rPr lang="en-US" i="1" dirty="0"/>
              <a:t>     </a:t>
            </a:r>
          </a:p>
        </p:txBody>
      </p:sp>
      <p:sp>
        <p:nvSpPr>
          <p:cNvPr id="8" name="TextBox 7">
            <a:extLst>
              <a:ext uri="{FF2B5EF4-FFF2-40B4-BE49-F238E27FC236}">
                <a16:creationId xmlns:a16="http://schemas.microsoft.com/office/drawing/2014/main" id="{2F50B95C-AF1B-4889-85BD-64D755EDC575}"/>
              </a:ext>
            </a:extLst>
          </p:cNvPr>
          <p:cNvSpPr txBox="1"/>
          <p:nvPr/>
        </p:nvSpPr>
        <p:spPr>
          <a:xfrm>
            <a:off x="4114800" y="6328710"/>
            <a:ext cx="3289300" cy="369332"/>
          </a:xfrm>
          <a:prstGeom prst="rect">
            <a:avLst/>
          </a:prstGeom>
          <a:noFill/>
        </p:spPr>
        <p:txBody>
          <a:bodyPr wrap="square" rtlCol="0">
            <a:spAutoFit/>
          </a:bodyPr>
          <a:lstStyle/>
          <a:p>
            <a:r>
              <a:rPr lang="en-US" dirty="0">
                <a:solidFill>
                  <a:schemeClr val="accent1"/>
                </a:solidFill>
              </a:rPr>
              <a:t>Typical Section 2</a:t>
            </a:r>
          </a:p>
        </p:txBody>
      </p:sp>
      <p:sp>
        <p:nvSpPr>
          <p:cNvPr id="9" name="TextBox 8">
            <a:extLst>
              <a:ext uri="{FF2B5EF4-FFF2-40B4-BE49-F238E27FC236}">
                <a16:creationId xmlns:a16="http://schemas.microsoft.com/office/drawing/2014/main" id="{5BD60B37-CDC3-4247-AD9A-BEF20BF0BA0F}"/>
              </a:ext>
            </a:extLst>
          </p:cNvPr>
          <p:cNvSpPr txBox="1"/>
          <p:nvPr/>
        </p:nvSpPr>
        <p:spPr>
          <a:xfrm>
            <a:off x="4046467" y="3284905"/>
            <a:ext cx="1843545" cy="369332"/>
          </a:xfrm>
          <a:prstGeom prst="rect">
            <a:avLst/>
          </a:prstGeom>
          <a:noFill/>
        </p:spPr>
        <p:txBody>
          <a:bodyPr wrap="square" rtlCol="0">
            <a:spAutoFit/>
          </a:bodyPr>
          <a:lstStyle/>
          <a:p>
            <a:r>
              <a:rPr lang="en-US" dirty="0">
                <a:solidFill>
                  <a:schemeClr val="accent5">
                    <a:lumMod val="60000"/>
                    <a:lumOff val="40000"/>
                  </a:schemeClr>
                </a:solidFill>
              </a:rPr>
              <a:t>T</a:t>
            </a:r>
            <a:r>
              <a:rPr lang="en-US" dirty="0" smtClean="0">
                <a:solidFill>
                  <a:schemeClr val="accent5">
                    <a:lumMod val="60000"/>
                    <a:lumOff val="40000"/>
                  </a:schemeClr>
                </a:solidFill>
              </a:rPr>
              <a:t>ypical </a:t>
            </a:r>
            <a:r>
              <a:rPr lang="en-US" dirty="0">
                <a:solidFill>
                  <a:schemeClr val="accent5">
                    <a:lumMod val="60000"/>
                    <a:lumOff val="40000"/>
                  </a:schemeClr>
                </a:solidFill>
              </a:rPr>
              <a:t>Section 1</a:t>
            </a:r>
          </a:p>
        </p:txBody>
      </p:sp>
      <p:pic>
        <p:nvPicPr>
          <p:cNvPr id="3" name="Picture 2">
            <a:extLst>
              <a:ext uri="{FF2B5EF4-FFF2-40B4-BE49-F238E27FC236}">
                <a16:creationId xmlns:a16="http://schemas.microsoft.com/office/drawing/2014/main" id="{8388A479-5B1A-4B86-BF53-3950F7929FB7}"/>
              </a:ext>
            </a:extLst>
          </p:cNvPr>
          <p:cNvPicPr>
            <a:picLocks noChangeAspect="1"/>
          </p:cNvPicPr>
          <p:nvPr/>
        </p:nvPicPr>
        <p:blipFill>
          <a:blip r:embed="rId3"/>
          <a:stretch>
            <a:fillRect/>
          </a:stretch>
        </p:blipFill>
        <p:spPr>
          <a:xfrm>
            <a:off x="1363442" y="3654237"/>
            <a:ext cx="6980220" cy="2674473"/>
          </a:xfrm>
          <a:prstGeom prst="rect">
            <a:avLst/>
          </a:prstGeom>
        </p:spPr>
      </p:pic>
      <p:pic>
        <p:nvPicPr>
          <p:cNvPr id="4" name="Picture 3">
            <a:extLst>
              <a:ext uri="{FF2B5EF4-FFF2-40B4-BE49-F238E27FC236}">
                <a16:creationId xmlns:a16="http://schemas.microsoft.com/office/drawing/2014/main" id="{5A7FAB29-9B69-4B6C-873D-DAC79AF57096}"/>
              </a:ext>
            </a:extLst>
          </p:cNvPr>
          <p:cNvPicPr>
            <a:picLocks noChangeAspect="1"/>
          </p:cNvPicPr>
          <p:nvPr/>
        </p:nvPicPr>
        <p:blipFill>
          <a:blip r:embed="rId4"/>
          <a:stretch>
            <a:fillRect/>
          </a:stretch>
        </p:blipFill>
        <p:spPr>
          <a:xfrm>
            <a:off x="1607520" y="833735"/>
            <a:ext cx="6980220" cy="2529485"/>
          </a:xfrm>
          <a:prstGeom prst="rect">
            <a:avLst/>
          </a:prstGeom>
        </p:spPr>
      </p:pic>
    </p:spTree>
    <p:extLst>
      <p:ext uri="{BB962C8B-B14F-4D97-AF65-F5344CB8AC3E}">
        <p14:creationId xmlns:p14="http://schemas.microsoft.com/office/powerpoint/2010/main" val="645631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2657"/>
            <a:ext cx="7498080" cy="1143000"/>
          </a:xfrm>
        </p:spPr>
        <p:txBody>
          <a:bodyPr/>
          <a:lstStyle/>
          <a:p>
            <a:r>
              <a:rPr lang="en-US" i="1" dirty="0">
                <a:solidFill>
                  <a:schemeClr val="accent6"/>
                </a:solidFill>
              </a:rPr>
              <a:t>              </a:t>
            </a:r>
            <a:r>
              <a:rPr lang="en-US" i="1" dirty="0" smtClean="0">
                <a:solidFill>
                  <a:schemeClr val="accent6"/>
                </a:solidFill>
              </a:rPr>
              <a:t>Useful Link</a:t>
            </a:r>
            <a:endParaRPr lang="en-US" i="1" dirty="0">
              <a:solidFill>
                <a:schemeClr val="accent6"/>
              </a:solidFill>
            </a:endParaRPr>
          </a:p>
        </p:txBody>
      </p:sp>
      <p:sp>
        <p:nvSpPr>
          <p:cNvPr id="4" name="TextBox 3"/>
          <p:cNvSpPr txBox="1"/>
          <p:nvPr/>
        </p:nvSpPr>
        <p:spPr>
          <a:xfrm>
            <a:off x="1600200" y="1524000"/>
            <a:ext cx="6705600" cy="3988784"/>
          </a:xfrm>
          <a:prstGeom prst="rect">
            <a:avLst/>
          </a:prstGeom>
          <a:noFill/>
        </p:spPr>
        <p:txBody>
          <a:bodyPr wrap="square" rtlCol="0">
            <a:spAutoFit/>
          </a:bodyPr>
          <a:lstStyle/>
          <a:p>
            <a:pPr marL="342900" lvl="0" indent="-342900" fontAlgn="base">
              <a:lnSpc>
                <a:spcPct val="80000"/>
              </a:lnSpc>
              <a:spcBef>
                <a:spcPct val="20000"/>
              </a:spcBef>
              <a:spcAft>
                <a:spcPct val="0"/>
              </a:spcAft>
              <a:buClr>
                <a:srgbClr val="008080"/>
              </a:buClr>
              <a:buSzPct val="80000"/>
              <a:buFont typeface="Wingdings" panose="05000000000000000000" pitchFamily="2" charset="2"/>
              <a:buChar char="Ø"/>
            </a:pPr>
            <a:r>
              <a:rPr lang="en-US" altLang="en-US" sz="2800" b="1" dirty="0" smtClean="0">
                <a:solidFill>
                  <a:srgbClr val="990033"/>
                </a:solidFill>
                <a:latin typeface="Calibri" panose="020F0502020204030204" pitchFamily="34" charset="0"/>
              </a:rPr>
              <a:t>Christopher Crossing project website:</a:t>
            </a:r>
          </a:p>
          <a:p>
            <a:pPr lvl="0" fontAlgn="base">
              <a:lnSpc>
                <a:spcPct val="80000"/>
              </a:lnSpc>
              <a:spcBef>
                <a:spcPct val="20000"/>
              </a:spcBef>
              <a:spcAft>
                <a:spcPct val="0"/>
              </a:spcAft>
              <a:buClr>
                <a:srgbClr val="008080"/>
              </a:buClr>
              <a:buSzPct val="80000"/>
            </a:pPr>
            <a:r>
              <a:rPr lang="en-US" altLang="en-US" sz="2800" b="1" dirty="0">
                <a:solidFill>
                  <a:srgbClr val="990033"/>
                </a:solidFill>
                <a:latin typeface="Calibri" panose="020F0502020204030204" pitchFamily="34" charset="0"/>
              </a:rPr>
              <a:t>    </a:t>
            </a:r>
            <a:r>
              <a:rPr lang="en-US" altLang="en-US" sz="2800" b="1" dirty="0">
                <a:solidFill>
                  <a:srgbClr val="990033"/>
                </a:solidFill>
                <a:latin typeface="Calibri" panose="020F0502020204030204" pitchFamily="34" charset="0"/>
                <a:hlinkClick r:id="rId3"/>
              </a:rPr>
              <a:t>https://</a:t>
            </a:r>
            <a:r>
              <a:rPr lang="en-US" altLang="en-US" sz="2800" b="1" dirty="0" smtClean="0">
                <a:solidFill>
                  <a:srgbClr val="990033"/>
                </a:solidFill>
                <a:latin typeface="Calibri" panose="020F0502020204030204" pitchFamily="34" charset="0"/>
                <a:hlinkClick r:id="rId3"/>
              </a:rPr>
              <a:t>www.frederickcountymd.gov/7858/Christophers-Crossing-Widening</a:t>
            </a:r>
            <a:endParaRPr lang="en-US" altLang="en-US" sz="2800" b="1" dirty="0" smtClean="0">
              <a:solidFill>
                <a:srgbClr val="990033"/>
              </a:solidFill>
              <a:latin typeface="Calibri" panose="020F0502020204030204" pitchFamily="34" charset="0"/>
            </a:endParaRPr>
          </a:p>
          <a:p>
            <a:pPr lvl="0" fontAlgn="base">
              <a:lnSpc>
                <a:spcPct val="80000"/>
              </a:lnSpc>
              <a:spcBef>
                <a:spcPct val="20000"/>
              </a:spcBef>
              <a:spcAft>
                <a:spcPct val="0"/>
              </a:spcAft>
              <a:buClr>
                <a:srgbClr val="008080"/>
              </a:buClr>
              <a:buSzPct val="80000"/>
            </a:pPr>
            <a:endParaRPr lang="en-US" altLang="en-US" sz="2800" b="1" dirty="0" smtClean="0">
              <a:solidFill>
                <a:srgbClr val="990033"/>
              </a:solidFill>
              <a:latin typeface="Calibri" panose="020F0502020204030204" pitchFamily="34" charset="0"/>
            </a:endParaRPr>
          </a:p>
          <a:p>
            <a:pPr marL="457200" lvl="0" indent="-457200" fontAlgn="base">
              <a:lnSpc>
                <a:spcPct val="80000"/>
              </a:lnSpc>
              <a:spcBef>
                <a:spcPct val="20000"/>
              </a:spcBef>
              <a:spcAft>
                <a:spcPct val="0"/>
              </a:spcAft>
              <a:buClr>
                <a:srgbClr val="008080"/>
              </a:buClr>
              <a:buSzPct val="80000"/>
              <a:buFont typeface="Arial" panose="020B0604020202020204" pitchFamily="34" charset="0"/>
              <a:buChar char="•"/>
            </a:pPr>
            <a:r>
              <a:rPr lang="en-US" altLang="en-US" sz="2800" b="1" dirty="0">
                <a:solidFill>
                  <a:srgbClr val="990033"/>
                </a:solidFill>
                <a:latin typeface="Calibri" panose="020F0502020204030204" pitchFamily="34" charset="0"/>
              </a:rPr>
              <a:t> </a:t>
            </a:r>
            <a:r>
              <a:rPr lang="en-US" altLang="en-US" sz="2800" b="1" dirty="0" smtClean="0">
                <a:solidFill>
                  <a:srgbClr val="990033"/>
                </a:solidFill>
                <a:latin typeface="Calibri" panose="020F0502020204030204" pitchFamily="34" charset="0"/>
              </a:rPr>
              <a:t> Staff contact information</a:t>
            </a:r>
          </a:p>
          <a:p>
            <a:pPr marL="457200" lvl="0" indent="-457200" fontAlgn="base">
              <a:lnSpc>
                <a:spcPct val="80000"/>
              </a:lnSpc>
              <a:spcBef>
                <a:spcPct val="20000"/>
              </a:spcBef>
              <a:spcAft>
                <a:spcPct val="0"/>
              </a:spcAft>
              <a:buClr>
                <a:srgbClr val="008080"/>
              </a:buClr>
              <a:buSzPct val="80000"/>
              <a:buFont typeface="Arial" panose="020B0604020202020204" pitchFamily="34" charset="0"/>
              <a:buChar char="•"/>
            </a:pPr>
            <a:r>
              <a:rPr lang="en-US" altLang="en-US" sz="2800" b="1" dirty="0">
                <a:solidFill>
                  <a:srgbClr val="990033"/>
                </a:solidFill>
                <a:latin typeface="Calibri" panose="020F0502020204030204" pitchFamily="34" charset="0"/>
              </a:rPr>
              <a:t> </a:t>
            </a:r>
            <a:r>
              <a:rPr lang="en-US" altLang="en-US" sz="2800" b="1" dirty="0" smtClean="0">
                <a:solidFill>
                  <a:srgbClr val="990033"/>
                </a:solidFill>
                <a:latin typeface="Calibri" panose="020F0502020204030204" pitchFamily="34" charset="0"/>
              </a:rPr>
              <a:t> Current Plans</a:t>
            </a:r>
          </a:p>
          <a:p>
            <a:pPr marL="457200" lvl="0" indent="-457200" fontAlgn="base">
              <a:lnSpc>
                <a:spcPct val="80000"/>
              </a:lnSpc>
              <a:spcBef>
                <a:spcPct val="20000"/>
              </a:spcBef>
              <a:spcAft>
                <a:spcPct val="0"/>
              </a:spcAft>
              <a:buClr>
                <a:srgbClr val="008080"/>
              </a:buClr>
              <a:buSzPct val="80000"/>
              <a:buFont typeface="Arial" panose="020B0604020202020204" pitchFamily="34" charset="0"/>
              <a:buChar char="•"/>
            </a:pPr>
            <a:r>
              <a:rPr lang="en-US" altLang="en-US" sz="2800" b="1" dirty="0">
                <a:solidFill>
                  <a:srgbClr val="990033"/>
                </a:solidFill>
                <a:latin typeface="Calibri" panose="020F0502020204030204" pitchFamily="34" charset="0"/>
              </a:rPr>
              <a:t> </a:t>
            </a:r>
            <a:r>
              <a:rPr lang="en-US" altLang="en-US" sz="2800" b="1" dirty="0" smtClean="0">
                <a:solidFill>
                  <a:srgbClr val="990033"/>
                </a:solidFill>
                <a:latin typeface="Calibri" panose="020F0502020204030204" pitchFamily="34" charset="0"/>
              </a:rPr>
              <a:t> Public Meeting Minutes</a:t>
            </a:r>
          </a:p>
          <a:p>
            <a:pPr marL="457200" lvl="0" indent="-457200" fontAlgn="base">
              <a:lnSpc>
                <a:spcPct val="80000"/>
              </a:lnSpc>
              <a:spcBef>
                <a:spcPct val="20000"/>
              </a:spcBef>
              <a:spcAft>
                <a:spcPct val="0"/>
              </a:spcAft>
              <a:buClr>
                <a:srgbClr val="008080"/>
              </a:buClr>
              <a:buSzPct val="80000"/>
              <a:buFont typeface="Arial" panose="020B0604020202020204" pitchFamily="34" charset="0"/>
              <a:buChar char="•"/>
            </a:pPr>
            <a:r>
              <a:rPr lang="en-US" altLang="en-US" sz="2800" b="1" dirty="0">
                <a:solidFill>
                  <a:srgbClr val="990033"/>
                </a:solidFill>
                <a:latin typeface="Calibri" panose="020F0502020204030204" pitchFamily="34" charset="0"/>
              </a:rPr>
              <a:t> </a:t>
            </a:r>
            <a:r>
              <a:rPr lang="en-US" altLang="en-US" sz="2800" b="1" dirty="0" smtClean="0">
                <a:solidFill>
                  <a:srgbClr val="990033"/>
                </a:solidFill>
                <a:latin typeface="Calibri" panose="020F0502020204030204" pitchFamily="34" charset="0"/>
              </a:rPr>
              <a:t> Traffic Studies</a:t>
            </a:r>
            <a:endParaRPr lang="en-US" altLang="en-US" sz="2800" b="1" dirty="0">
              <a:solidFill>
                <a:srgbClr val="990033"/>
              </a:solidFill>
              <a:latin typeface="Calibri" panose="020F0502020204030204" pitchFamily="34" charset="0"/>
            </a:endParaRPr>
          </a:p>
          <a:p>
            <a:endParaRPr lang="en-US" dirty="0"/>
          </a:p>
        </p:txBody>
      </p:sp>
    </p:spTree>
    <p:extLst>
      <p:ext uri="{BB962C8B-B14F-4D97-AF65-F5344CB8AC3E}">
        <p14:creationId xmlns:p14="http://schemas.microsoft.com/office/powerpoint/2010/main" val="15187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smtClean="0"/>
              <a:t>We will now open the meeting for questions</a:t>
            </a:r>
            <a:endParaRPr lang="en-US" dirty="0"/>
          </a:p>
          <a:p>
            <a:r>
              <a:rPr lang="en-US" dirty="0"/>
              <a:t>Meeting minutes from this meeting, including comments and responses, will be </a:t>
            </a:r>
            <a:r>
              <a:rPr lang="en-US" dirty="0" smtClean="0"/>
              <a:t>uploaded to our website.</a:t>
            </a:r>
            <a:endParaRPr lang="en-US" dirty="0"/>
          </a:p>
          <a:p>
            <a:pPr marL="82296" indent="0">
              <a:buNone/>
            </a:pPr>
            <a:endParaRPr lang="en-US" dirty="0"/>
          </a:p>
          <a:p>
            <a:pPr algn="ctr">
              <a:buNone/>
            </a:pPr>
            <a:r>
              <a:rPr lang="en-US" sz="4000" i="1" dirty="0" smtClean="0">
                <a:solidFill>
                  <a:schemeClr val="accent6"/>
                </a:solidFill>
              </a:rPr>
              <a:t>Thank </a:t>
            </a:r>
            <a:r>
              <a:rPr lang="en-US" sz="4000" i="1" dirty="0">
                <a:solidFill>
                  <a:schemeClr val="accent6"/>
                </a:solidFill>
              </a:rPr>
              <a:t>you!</a:t>
            </a:r>
          </a:p>
        </p:txBody>
      </p:sp>
      <p:pic>
        <p:nvPicPr>
          <p:cNvPr id="5" name="Picture 1" descr="SEAL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 y="30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57E45F3FAC2349BA1A7247BA59101F" ma:contentTypeVersion="13" ma:contentTypeDescription="Create a new document." ma:contentTypeScope="" ma:versionID="c54a6f447f3dbee285c7c5fa9b41555f">
  <xsd:schema xmlns:xsd="http://www.w3.org/2001/XMLSchema" xmlns:xs="http://www.w3.org/2001/XMLSchema" xmlns:p="http://schemas.microsoft.com/office/2006/metadata/properties" xmlns:ns3="e2417ef0-d819-46b3-95db-67b60cc34811" xmlns:ns4="b859f39d-9827-4bb7-a1dd-2531afe34b34" targetNamespace="http://schemas.microsoft.com/office/2006/metadata/properties" ma:root="true" ma:fieldsID="1a12ef2cc3cc994dd90795fdbd299043" ns3:_="" ns4:_="">
    <xsd:import namespace="e2417ef0-d819-46b3-95db-67b60cc34811"/>
    <xsd:import namespace="b859f39d-9827-4bb7-a1dd-2531afe34b3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17ef0-d819-46b3-95db-67b60cc348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59f39d-9827-4bb7-a1dd-2531afe34b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BBA553-5D92-4103-92EF-2A39C4F901F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b859f39d-9827-4bb7-a1dd-2531afe34b34"/>
    <ds:schemaRef ds:uri="e2417ef0-d819-46b3-95db-67b60cc34811"/>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081EF8B-7241-4C41-A176-15D73F164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17ef0-d819-46b3-95db-67b60cc34811"/>
    <ds:schemaRef ds:uri="b859f39d-9827-4bb7-a1dd-2531afe34b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B7BACB-4B7B-4BBE-959B-714179863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Solstice</Template>
  <TotalTime>9649</TotalTime>
  <Words>985</Words>
  <Application>Microsoft Office PowerPoint</Application>
  <PresentationFormat>On-screen Show (4:3)</PresentationFormat>
  <Paragraphs>106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Gill Sans MT</vt:lpstr>
      <vt:lpstr>Times New Roman</vt:lpstr>
      <vt:lpstr>Verdana</vt:lpstr>
      <vt:lpstr>Wingdings</vt:lpstr>
      <vt:lpstr>Wingdings 2</vt:lpstr>
      <vt:lpstr>Solstice</vt:lpstr>
      <vt:lpstr>  Christopher’s Crossing Widening Project </vt:lpstr>
      <vt:lpstr>Project Team </vt:lpstr>
      <vt:lpstr>Project Overview</vt:lpstr>
      <vt:lpstr>Project Location Map</vt:lpstr>
      <vt:lpstr>              Project Schedule</vt:lpstr>
      <vt:lpstr>PowerPoint Presentation</vt:lpstr>
      <vt:lpstr>Typical Sections</vt:lpstr>
      <vt:lpstr>              Useful Link</vt:lpstr>
      <vt:lpstr>Questions</vt:lpstr>
    </vt:vector>
  </TitlesOfParts>
  <Company>Frederick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House Pike Road Improvement Project</dc:title>
  <dc:creator>SPassman</dc:creator>
  <cp:lastModifiedBy>Bryant, Penny</cp:lastModifiedBy>
  <cp:revision>222</cp:revision>
  <cp:lastPrinted>2020-12-15T13:13:55Z</cp:lastPrinted>
  <dcterms:created xsi:type="dcterms:W3CDTF">2014-07-02T12:34:11Z</dcterms:created>
  <dcterms:modified xsi:type="dcterms:W3CDTF">2021-03-08T19:42:42Z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0x0101003E57E45F3FAC2349BA1A7247BA59101F</vt:lpwstr>
  </property>
</Properties>
</file>