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media/image49.jpg" ContentType="image/jpeg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99" r:id="rId4"/>
    <p:sldId id="289" r:id="rId5"/>
    <p:sldId id="259" r:id="rId6"/>
    <p:sldId id="261" r:id="rId7"/>
    <p:sldId id="283" r:id="rId8"/>
    <p:sldId id="282" r:id="rId9"/>
    <p:sldId id="281" r:id="rId10"/>
    <p:sldId id="305" r:id="rId11"/>
    <p:sldId id="304" r:id="rId12"/>
    <p:sldId id="302" r:id="rId13"/>
    <p:sldId id="298" r:id="rId14"/>
    <p:sldId id="277" r:id="rId15"/>
    <p:sldId id="287" r:id="rId16"/>
    <p:sldId id="284" r:id="rId17"/>
    <p:sldId id="285" r:id="rId18"/>
    <p:sldId id="290" r:id="rId19"/>
    <p:sldId id="291" r:id="rId20"/>
    <p:sldId id="279" r:id="rId21"/>
    <p:sldId id="269" r:id="rId22"/>
    <p:sldId id="292" r:id="rId23"/>
    <p:sldId id="280" r:id="rId24"/>
    <p:sldId id="293" r:id="rId25"/>
    <p:sldId id="286" r:id="rId26"/>
    <p:sldId id="294" r:id="rId27"/>
    <p:sldId id="295" r:id="rId28"/>
    <p:sldId id="260" r:id="rId29"/>
    <p:sldId id="274" r:id="rId30"/>
  </p:sldIdLst>
  <p:sldSz cx="9144000" cy="6858000" type="screen4x3"/>
  <p:notesSz cx="9144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5A8D"/>
    <a:srgbClr val="00FFFF"/>
    <a:srgbClr val="00FF00"/>
    <a:srgbClr val="99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831" autoAdjust="0"/>
  </p:normalViewPr>
  <p:slideViewPr>
    <p:cSldViewPr>
      <p:cViewPr varScale="1">
        <p:scale>
          <a:sx n="86" d="100"/>
          <a:sy n="86" d="100"/>
        </p:scale>
        <p:origin x="1354" y="53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16T17:19:36.487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0 24531,'11472'323'0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7:26:30.356"/>
    </inkml:context>
    <inkml:brush xml:id="br0">
      <inkml:brushProperty name="width" value="0.1" units="cm"/>
      <inkml:brushProperty name="height" value="0.2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16T17:26:46.17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0 24404,'2861'54'0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16T17:29:05.953"/>
    </inkml:context>
    <inkml:brush xml:id="br0">
      <inkml:brushProperty name="width" value="0.35" units="cm"/>
      <inkml:brushProperty name="height" value="0.35" units="cm"/>
      <inkml:brushProperty name="color" value="#4ADE00"/>
    </inkml:brush>
  </inkml:definitions>
  <inkml:trace contextRef="#ctx0" brushRef="#br0">1 29 24575,'301'-14'0,"19"1"0,-249 12-116,-22 0 239,69 7 0,-104-4-273,1 0 1,-1 2-1,0-1 1,0 2-1,0 0 1,0 0-1,-1 1 1,0 1-1,14 9 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16T17:29:09.169"/>
    </inkml:context>
    <inkml:brush xml:id="br0">
      <inkml:brushProperty name="width" value="0.35" units="cm"/>
      <inkml:brushProperty name="height" value="0.35" units="cm"/>
      <inkml:brushProperty name="color" value="#4ADE00"/>
    </inkml:brush>
  </inkml:definitions>
  <inkml:trace contextRef="#ctx0" brushRef="#br0">0 1 24575,'956'0'-1365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16T17:36:24.954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1 1 24575,'670'0'-1365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16T17:36:28.544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1 2 24575,'88'0'0,"7"-2"0,171 20 0,-215-12-682,92-1-1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16T17:36:44.160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0 0 24380,'3663'26'0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16T17:19:45.780"/>
    </inkml:context>
    <inkml:brush xml:id="br0">
      <inkml:brushProperty name="width" value="0.35" units="cm"/>
      <inkml:brushProperty name="height" value="0.35" units="cm"/>
      <inkml:brushProperty name="color" value="#008C3A"/>
    </inkml:brush>
  </inkml:definitions>
  <inkml:trace contextRef="#ctx0" brushRef="#br0">1 0 24575,'5679'0'-1365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16T17:19:49.871"/>
    </inkml:context>
    <inkml:brush xml:id="br0">
      <inkml:brushProperty name="width" value="0.35" units="cm"/>
      <inkml:brushProperty name="height" value="0.35" units="cm"/>
      <inkml:brushProperty name="color" value="#008C3A"/>
    </inkml:brush>
  </inkml:definitions>
  <inkml:trace contextRef="#ctx0" brushRef="#br0">0 0 24427,'5562'134'0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7:26:00.819"/>
    </inkml:context>
    <inkml:brush xml:id="br0">
      <inkml:brushProperty name="width" value="0.1" units="cm"/>
      <inkml:brushProperty name="height" value="0.2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0,'57'22,"-6"-6,1-3,0-2,1-3,0-1,59-2,475-6,-564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7:26:18.706"/>
    </inkml:context>
    <inkml:brush xml:id="br0">
      <inkml:brushProperty name="width" value="0.1" units="cm"/>
      <inkml:brushProperty name="height" value="0.2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54,'74'-16,"94"5,175 9,-169 4,992-1,-1134-3,58-10,-57 7,54-3,-8 8,-56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7:26:19.185"/>
    </inkml:context>
    <inkml:brush xml:id="br0">
      <inkml:brushProperty name="width" value="0.1" units="cm"/>
      <inkml:brushProperty name="height" value="0.2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2467 31,'-26'-2,"-45"-7,-9-1,-657 1,458 11,-976-2,1236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7:26:19.567"/>
    </inkml:context>
    <inkml:brush xml:id="br0">
      <inkml:brushProperty name="width" value="0.1" units="cm"/>
      <inkml:brushProperty name="height" value="0.2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0,'51'0,"1025"22,-1015-20,-36-2,0 0,1 2,-1 1,0 1,0 1,30 11,-37-7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7:26:20.569"/>
    </inkml:context>
    <inkml:brush xml:id="br0">
      <inkml:brushProperty name="width" value="0.1" units="cm"/>
      <inkml:brushProperty name="height" value="0.2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7:26:29.512"/>
    </inkml:context>
    <inkml:brush xml:id="br0">
      <inkml:brushProperty name="width" value="0.1" units="cm"/>
      <inkml:brushProperty name="height" value="0.2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74BCF0-CB22-418B-8E7E-5FFD58601180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948A18-B06D-4142-86DA-26316C60C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23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48A18-B06D-4142-86DA-26316C60C5A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893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48EFC1-43B8-8839-2E7D-EAAE1F9F26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445CA5-15A0-696F-C1BC-312C37E80D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31A3A12-9653-4E3B-522F-FFB69FE64D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41A945-8666-50B9-4510-F314CC5FEC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48A18-B06D-4142-86DA-26316C60C5A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2211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48A18-B06D-4142-86DA-26316C60C5A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2548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48A18-B06D-4142-86DA-26316C60C5A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5491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48A18-B06D-4142-86DA-26316C60C5A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0033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962274-11D1-46EF-CC9E-6C3E5A5FB4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1DCAFE3-DA45-09FB-51B8-0D89680908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0BC73D-196F-9523-F518-CFCBB55261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E152CC-59D1-725F-A4B2-6D603403F4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48A18-B06D-4142-86DA-26316C60C5A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8710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156009-457E-5E09-61DD-D7C29C8F6D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BB9C70C-3D88-ABA2-897D-4DA3CF2420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9C793C-B22B-6442-7668-871A78CDB4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EC9A34-F278-B055-1011-C8CDFAE46D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48A18-B06D-4142-86DA-26316C60C5A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3635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48A18-B06D-4142-86DA-26316C60C5A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8592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48A18-B06D-4142-86DA-26316C60C5A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7298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694A59-51F8-798D-AE37-9A7341D375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2069820-4C55-B9CB-C36E-1B9F0AAE0B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E922604-D7EA-339D-BB08-65D6EC189D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CB69DB-55DB-C371-4B5C-807E35AD6E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48A18-B06D-4142-86DA-26316C60C5A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2089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48A18-B06D-4142-86DA-26316C60C5A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2230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80750C-B1C1-0743-29E1-3216FB49AF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AC230AF-F867-526C-F464-4AD5F6163D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21CE5F1-2C43-9E2F-787E-1B73C7D9E3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EC89F3-2A48-35C4-E43F-34C012C881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48A18-B06D-4142-86DA-26316C60C5A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1611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872D01-D2FD-1202-01EE-72D3B5E50F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ACADAF-7A9D-8369-3C4F-E7B29CAE49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C94FA2-468E-F41C-BD9F-E7C343C8BA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5FD4F4-8232-7469-52CF-7838FC313C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48A18-B06D-4142-86DA-26316C60C5A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1042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48A18-B06D-4142-86DA-26316C60C5A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8665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48A18-B06D-4142-86DA-26316C60C5A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4441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48A18-B06D-4142-86DA-26316C60C5A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8191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48A18-B06D-4142-86DA-26316C60C5A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253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48A18-B06D-4142-86DA-26316C60C5A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0279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48A18-B06D-4142-86DA-26316C60C5A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7499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48A18-B06D-4142-86DA-26316C60C5A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9761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48A18-B06D-4142-86DA-26316C60C5A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6652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48A18-B06D-4142-86DA-26316C60C5A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441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48A18-B06D-4142-86DA-26316C60C5A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666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300" b="0" i="0">
                <a:solidFill>
                  <a:srgbClr val="562213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700" b="0" i="0">
                <a:solidFill>
                  <a:schemeClr val="tx1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9/24/2025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300" b="0" i="0">
                <a:solidFill>
                  <a:srgbClr val="562213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700" b="0" i="0">
                <a:solidFill>
                  <a:schemeClr val="tx1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9/24/2025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300" b="0" i="0">
                <a:solidFill>
                  <a:srgbClr val="562213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9/24/2025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300" b="0" i="0">
                <a:solidFill>
                  <a:srgbClr val="562213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9/24/2025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1014984" y="0"/>
            <a:ext cx="8129270" cy="6858000"/>
          </a:xfrm>
          <a:custGeom>
            <a:avLst/>
            <a:gdLst/>
            <a:ahLst/>
            <a:cxnLst/>
            <a:rect l="l" t="t" r="r" b="b"/>
            <a:pathLst>
              <a:path w="8129270" h="6858000">
                <a:moveTo>
                  <a:pt x="8129016" y="0"/>
                </a:moveTo>
                <a:lnTo>
                  <a:pt x="0" y="0"/>
                </a:lnTo>
                <a:lnTo>
                  <a:pt x="0" y="6858000"/>
                </a:lnTo>
                <a:lnTo>
                  <a:pt x="8129016" y="6858000"/>
                </a:lnTo>
                <a:lnTo>
                  <a:pt x="812901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35736" y="0"/>
            <a:ext cx="150875" cy="6858000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1014984" y="0"/>
            <a:ext cx="73660" cy="6858000"/>
          </a:xfrm>
          <a:custGeom>
            <a:avLst/>
            <a:gdLst/>
            <a:ahLst/>
            <a:cxnLst/>
            <a:rect l="l" t="t" r="r" b="b"/>
            <a:pathLst>
              <a:path w="73659" h="6858000">
                <a:moveTo>
                  <a:pt x="73152" y="0"/>
                </a:moveTo>
                <a:lnTo>
                  <a:pt x="0" y="0"/>
                </a:lnTo>
                <a:lnTo>
                  <a:pt x="0" y="6858000"/>
                </a:lnTo>
                <a:lnTo>
                  <a:pt x="73152" y="6858000"/>
                </a:lnTo>
                <a:lnTo>
                  <a:pt x="7315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bg object 2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57656" y="175260"/>
            <a:ext cx="7780020" cy="1292352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9/24/2025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3304" y="3810"/>
            <a:ext cx="819785" cy="819150"/>
          </a:xfrm>
          <a:custGeom>
            <a:avLst/>
            <a:gdLst/>
            <a:ahLst/>
            <a:cxnLst/>
            <a:rect l="l" t="t" r="r" b="b"/>
            <a:pathLst>
              <a:path w="819785" h="819150">
                <a:moveTo>
                  <a:pt x="819655" y="0"/>
                </a:moveTo>
                <a:lnTo>
                  <a:pt x="505" y="0"/>
                </a:lnTo>
                <a:lnTo>
                  <a:pt x="0" y="819150"/>
                </a:lnTo>
                <a:lnTo>
                  <a:pt x="48635" y="817759"/>
                </a:lnTo>
                <a:lnTo>
                  <a:pt x="96034" y="813638"/>
                </a:lnTo>
                <a:lnTo>
                  <a:pt x="142623" y="806864"/>
                </a:lnTo>
                <a:lnTo>
                  <a:pt x="188327" y="797514"/>
                </a:lnTo>
                <a:lnTo>
                  <a:pt x="233067" y="785664"/>
                </a:lnTo>
                <a:lnTo>
                  <a:pt x="276768" y="771391"/>
                </a:lnTo>
                <a:lnTo>
                  <a:pt x="319353" y="754772"/>
                </a:lnTo>
                <a:lnTo>
                  <a:pt x="360744" y="735885"/>
                </a:lnTo>
                <a:lnTo>
                  <a:pt x="400865" y="714805"/>
                </a:lnTo>
                <a:lnTo>
                  <a:pt x="439639" y="691610"/>
                </a:lnTo>
                <a:lnTo>
                  <a:pt x="476990" y="666377"/>
                </a:lnTo>
                <a:lnTo>
                  <a:pt x="512839" y="639182"/>
                </a:lnTo>
                <a:lnTo>
                  <a:pt x="547112" y="610102"/>
                </a:lnTo>
                <a:lnTo>
                  <a:pt x="579729" y="579215"/>
                </a:lnTo>
                <a:lnTo>
                  <a:pt x="610616" y="546596"/>
                </a:lnTo>
                <a:lnTo>
                  <a:pt x="639695" y="512323"/>
                </a:lnTo>
                <a:lnTo>
                  <a:pt x="666889" y="476473"/>
                </a:lnTo>
                <a:lnTo>
                  <a:pt x="692122" y="439123"/>
                </a:lnTo>
                <a:lnTo>
                  <a:pt x="715316" y="400349"/>
                </a:lnTo>
                <a:lnTo>
                  <a:pt x="736395" y="360228"/>
                </a:lnTo>
                <a:lnTo>
                  <a:pt x="755281" y="318837"/>
                </a:lnTo>
                <a:lnTo>
                  <a:pt x="771899" y="276253"/>
                </a:lnTo>
                <a:lnTo>
                  <a:pt x="786171" y="232553"/>
                </a:lnTo>
                <a:lnTo>
                  <a:pt x="798020" y="187814"/>
                </a:lnTo>
                <a:lnTo>
                  <a:pt x="807370" y="142112"/>
                </a:lnTo>
                <a:lnTo>
                  <a:pt x="814144" y="95524"/>
                </a:lnTo>
                <a:lnTo>
                  <a:pt x="818264" y="48128"/>
                </a:lnTo>
                <a:lnTo>
                  <a:pt x="819655" y="0"/>
                </a:lnTo>
                <a:close/>
              </a:path>
            </a:pathLst>
          </a:custGeom>
          <a:solidFill>
            <a:srgbClr val="FDF9F4">
              <a:alpha val="3294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3304" y="3810"/>
            <a:ext cx="819785" cy="819150"/>
          </a:xfrm>
          <a:custGeom>
            <a:avLst/>
            <a:gdLst/>
            <a:ahLst/>
            <a:cxnLst/>
            <a:rect l="l" t="t" r="r" b="b"/>
            <a:pathLst>
              <a:path w="819785" h="819150">
                <a:moveTo>
                  <a:pt x="819655" y="0"/>
                </a:moveTo>
                <a:lnTo>
                  <a:pt x="818264" y="48128"/>
                </a:lnTo>
                <a:lnTo>
                  <a:pt x="814144" y="95524"/>
                </a:lnTo>
                <a:lnTo>
                  <a:pt x="807370" y="142112"/>
                </a:lnTo>
                <a:lnTo>
                  <a:pt x="798020" y="187814"/>
                </a:lnTo>
                <a:lnTo>
                  <a:pt x="786171" y="232553"/>
                </a:lnTo>
                <a:lnTo>
                  <a:pt x="771899" y="276253"/>
                </a:lnTo>
                <a:lnTo>
                  <a:pt x="755281" y="318837"/>
                </a:lnTo>
                <a:lnTo>
                  <a:pt x="736395" y="360228"/>
                </a:lnTo>
                <a:lnTo>
                  <a:pt x="715316" y="400349"/>
                </a:lnTo>
                <a:lnTo>
                  <a:pt x="692122" y="439123"/>
                </a:lnTo>
                <a:lnTo>
                  <a:pt x="666889" y="476473"/>
                </a:lnTo>
                <a:lnTo>
                  <a:pt x="639695" y="512323"/>
                </a:lnTo>
                <a:lnTo>
                  <a:pt x="610616" y="546596"/>
                </a:lnTo>
                <a:lnTo>
                  <a:pt x="579729" y="579215"/>
                </a:lnTo>
                <a:lnTo>
                  <a:pt x="547112" y="610102"/>
                </a:lnTo>
                <a:lnTo>
                  <a:pt x="512839" y="639182"/>
                </a:lnTo>
                <a:lnTo>
                  <a:pt x="476990" y="666377"/>
                </a:lnTo>
                <a:lnTo>
                  <a:pt x="439639" y="691610"/>
                </a:lnTo>
                <a:lnTo>
                  <a:pt x="400865" y="714805"/>
                </a:lnTo>
                <a:lnTo>
                  <a:pt x="360744" y="735885"/>
                </a:lnTo>
                <a:lnTo>
                  <a:pt x="319353" y="754772"/>
                </a:lnTo>
                <a:lnTo>
                  <a:pt x="276768" y="771391"/>
                </a:lnTo>
                <a:lnTo>
                  <a:pt x="233067" y="785664"/>
                </a:lnTo>
                <a:lnTo>
                  <a:pt x="188327" y="797514"/>
                </a:lnTo>
                <a:lnTo>
                  <a:pt x="142623" y="806864"/>
                </a:lnTo>
                <a:lnTo>
                  <a:pt x="96034" y="813638"/>
                </a:lnTo>
                <a:lnTo>
                  <a:pt x="48635" y="817759"/>
                </a:lnTo>
                <a:lnTo>
                  <a:pt x="505" y="819150"/>
                </a:lnTo>
                <a:lnTo>
                  <a:pt x="336" y="819150"/>
                </a:lnTo>
                <a:lnTo>
                  <a:pt x="168" y="819150"/>
                </a:lnTo>
                <a:lnTo>
                  <a:pt x="0" y="819150"/>
                </a:lnTo>
                <a:lnTo>
                  <a:pt x="505" y="0"/>
                </a:lnTo>
                <a:lnTo>
                  <a:pt x="819655" y="0"/>
                </a:lnTo>
                <a:close/>
              </a:path>
            </a:pathLst>
          </a:custGeom>
          <a:ln w="3175">
            <a:solidFill>
              <a:srgbClr val="D2C39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bg object 1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28016" y="6095"/>
            <a:ext cx="1782318" cy="1782317"/>
          </a:xfrm>
          <a:prstGeom prst="rect">
            <a:avLst/>
          </a:prstGeom>
        </p:spPr>
      </p:pic>
      <p:sp>
        <p:nvSpPr>
          <p:cNvPr id="20" name="bg object 20"/>
          <p:cNvSpPr/>
          <p:nvPr/>
        </p:nvSpPr>
        <p:spPr>
          <a:xfrm>
            <a:off x="169164" y="21335"/>
            <a:ext cx="1702435" cy="1702435"/>
          </a:xfrm>
          <a:custGeom>
            <a:avLst/>
            <a:gdLst/>
            <a:ahLst/>
            <a:cxnLst/>
            <a:rect l="l" t="t" r="r" b="b"/>
            <a:pathLst>
              <a:path w="1702435" h="1702435">
                <a:moveTo>
                  <a:pt x="0" y="851154"/>
                </a:moveTo>
                <a:lnTo>
                  <a:pt x="1347" y="802859"/>
                </a:lnTo>
                <a:lnTo>
                  <a:pt x="5341" y="755271"/>
                </a:lnTo>
                <a:lnTo>
                  <a:pt x="11910" y="708461"/>
                </a:lnTo>
                <a:lnTo>
                  <a:pt x="20983" y="662500"/>
                </a:lnTo>
                <a:lnTo>
                  <a:pt x="32487" y="617462"/>
                </a:lnTo>
                <a:lnTo>
                  <a:pt x="46350" y="573417"/>
                </a:lnTo>
                <a:lnTo>
                  <a:pt x="62501" y="530438"/>
                </a:lnTo>
                <a:lnTo>
                  <a:pt x="80868" y="488596"/>
                </a:lnTo>
                <a:lnTo>
                  <a:pt x="101378" y="447964"/>
                </a:lnTo>
                <a:lnTo>
                  <a:pt x="123961" y="408613"/>
                </a:lnTo>
                <a:lnTo>
                  <a:pt x="148543" y="370615"/>
                </a:lnTo>
                <a:lnTo>
                  <a:pt x="175055" y="334042"/>
                </a:lnTo>
                <a:lnTo>
                  <a:pt x="203422" y="298966"/>
                </a:lnTo>
                <a:lnTo>
                  <a:pt x="233574" y="265459"/>
                </a:lnTo>
                <a:lnTo>
                  <a:pt x="265439" y="233593"/>
                </a:lnTo>
                <a:lnTo>
                  <a:pt x="298945" y="203439"/>
                </a:lnTo>
                <a:lnTo>
                  <a:pt x="334020" y="175070"/>
                </a:lnTo>
                <a:lnTo>
                  <a:pt x="370593" y="148557"/>
                </a:lnTo>
                <a:lnTo>
                  <a:pt x="408590" y="123973"/>
                </a:lnTo>
                <a:lnTo>
                  <a:pt x="447941" y="101388"/>
                </a:lnTo>
                <a:lnTo>
                  <a:pt x="488574" y="80876"/>
                </a:lnTo>
                <a:lnTo>
                  <a:pt x="530417" y="62508"/>
                </a:lnTo>
                <a:lnTo>
                  <a:pt x="573397" y="46355"/>
                </a:lnTo>
                <a:lnTo>
                  <a:pt x="617444" y="32490"/>
                </a:lnTo>
                <a:lnTo>
                  <a:pt x="662485" y="20985"/>
                </a:lnTo>
                <a:lnTo>
                  <a:pt x="708448" y="11912"/>
                </a:lnTo>
                <a:lnTo>
                  <a:pt x="755262" y="5342"/>
                </a:lnTo>
                <a:lnTo>
                  <a:pt x="802854" y="1347"/>
                </a:lnTo>
                <a:lnTo>
                  <a:pt x="851154" y="0"/>
                </a:lnTo>
                <a:lnTo>
                  <a:pt x="899448" y="1347"/>
                </a:lnTo>
                <a:lnTo>
                  <a:pt x="947036" y="5342"/>
                </a:lnTo>
                <a:lnTo>
                  <a:pt x="993846" y="11912"/>
                </a:lnTo>
                <a:lnTo>
                  <a:pt x="1039807" y="20985"/>
                </a:lnTo>
                <a:lnTo>
                  <a:pt x="1084845" y="32490"/>
                </a:lnTo>
                <a:lnTo>
                  <a:pt x="1128890" y="46355"/>
                </a:lnTo>
                <a:lnTo>
                  <a:pt x="1171869" y="62508"/>
                </a:lnTo>
                <a:lnTo>
                  <a:pt x="1213711" y="80876"/>
                </a:lnTo>
                <a:lnTo>
                  <a:pt x="1254343" y="101388"/>
                </a:lnTo>
                <a:lnTo>
                  <a:pt x="1293694" y="123973"/>
                </a:lnTo>
                <a:lnTo>
                  <a:pt x="1331692" y="148557"/>
                </a:lnTo>
                <a:lnTo>
                  <a:pt x="1368265" y="175070"/>
                </a:lnTo>
                <a:lnTo>
                  <a:pt x="1403341" y="203439"/>
                </a:lnTo>
                <a:lnTo>
                  <a:pt x="1436848" y="233593"/>
                </a:lnTo>
                <a:lnTo>
                  <a:pt x="1468714" y="265459"/>
                </a:lnTo>
                <a:lnTo>
                  <a:pt x="1498868" y="298966"/>
                </a:lnTo>
                <a:lnTo>
                  <a:pt x="1527237" y="334042"/>
                </a:lnTo>
                <a:lnTo>
                  <a:pt x="1553750" y="370615"/>
                </a:lnTo>
                <a:lnTo>
                  <a:pt x="1578334" y="408613"/>
                </a:lnTo>
                <a:lnTo>
                  <a:pt x="1600919" y="447964"/>
                </a:lnTo>
                <a:lnTo>
                  <a:pt x="1621431" y="488596"/>
                </a:lnTo>
                <a:lnTo>
                  <a:pt x="1639799" y="530438"/>
                </a:lnTo>
                <a:lnTo>
                  <a:pt x="1655952" y="573417"/>
                </a:lnTo>
                <a:lnTo>
                  <a:pt x="1669817" y="617462"/>
                </a:lnTo>
                <a:lnTo>
                  <a:pt x="1681322" y="662500"/>
                </a:lnTo>
                <a:lnTo>
                  <a:pt x="1690395" y="708461"/>
                </a:lnTo>
                <a:lnTo>
                  <a:pt x="1696965" y="755271"/>
                </a:lnTo>
                <a:lnTo>
                  <a:pt x="1700960" y="802859"/>
                </a:lnTo>
                <a:lnTo>
                  <a:pt x="1702308" y="851154"/>
                </a:lnTo>
                <a:lnTo>
                  <a:pt x="1700960" y="899448"/>
                </a:lnTo>
                <a:lnTo>
                  <a:pt x="1696965" y="947036"/>
                </a:lnTo>
                <a:lnTo>
                  <a:pt x="1690395" y="993846"/>
                </a:lnTo>
                <a:lnTo>
                  <a:pt x="1681322" y="1039807"/>
                </a:lnTo>
                <a:lnTo>
                  <a:pt x="1669817" y="1084845"/>
                </a:lnTo>
                <a:lnTo>
                  <a:pt x="1655952" y="1128890"/>
                </a:lnTo>
                <a:lnTo>
                  <a:pt x="1639799" y="1171869"/>
                </a:lnTo>
                <a:lnTo>
                  <a:pt x="1621431" y="1213711"/>
                </a:lnTo>
                <a:lnTo>
                  <a:pt x="1600919" y="1254343"/>
                </a:lnTo>
                <a:lnTo>
                  <a:pt x="1578334" y="1293694"/>
                </a:lnTo>
                <a:lnTo>
                  <a:pt x="1553750" y="1331692"/>
                </a:lnTo>
                <a:lnTo>
                  <a:pt x="1527237" y="1368265"/>
                </a:lnTo>
                <a:lnTo>
                  <a:pt x="1498868" y="1403341"/>
                </a:lnTo>
                <a:lnTo>
                  <a:pt x="1468714" y="1436848"/>
                </a:lnTo>
                <a:lnTo>
                  <a:pt x="1436848" y="1468714"/>
                </a:lnTo>
                <a:lnTo>
                  <a:pt x="1403341" y="1498868"/>
                </a:lnTo>
                <a:lnTo>
                  <a:pt x="1368265" y="1527237"/>
                </a:lnTo>
                <a:lnTo>
                  <a:pt x="1331692" y="1553750"/>
                </a:lnTo>
                <a:lnTo>
                  <a:pt x="1293694" y="1578334"/>
                </a:lnTo>
                <a:lnTo>
                  <a:pt x="1254343" y="1600919"/>
                </a:lnTo>
                <a:lnTo>
                  <a:pt x="1213711" y="1621431"/>
                </a:lnTo>
                <a:lnTo>
                  <a:pt x="1171869" y="1639799"/>
                </a:lnTo>
                <a:lnTo>
                  <a:pt x="1128890" y="1655952"/>
                </a:lnTo>
                <a:lnTo>
                  <a:pt x="1084845" y="1669817"/>
                </a:lnTo>
                <a:lnTo>
                  <a:pt x="1039807" y="1681322"/>
                </a:lnTo>
                <a:lnTo>
                  <a:pt x="993846" y="1690395"/>
                </a:lnTo>
                <a:lnTo>
                  <a:pt x="947036" y="1696965"/>
                </a:lnTo>
                <a:lnTo>
                  <a:pt x="899448" y="1700960"/>
                </a:lnTo>
                <a:lnTo>
                  <a:pt x="851154" y="1702308"/>
                </a:lnTo>
                <a:lnTo>
                  <a:pt x="802854" y="1700960"/>
                </a:lnTo>
                <a:lnTo>
                  <a:pt x="755262" y="1696965"/>
                </a:lnTo>
                <a:lnTo>
                  <a:pt x="708448" y="1690395"/>
                </a:lnTo>
                <a:lnTo>
                  <a:pt x="662485" y="1681322"/>
                </a:lnTo>
                <a:lnTo>
                  <a:pt x="617444" y="1669817"/>
                </a:lnTo>
                <a:lnTo>
                  <a:pt x="573397" y="1655952"/>
                </a:lnTo>
                <a:lnTo>
                  <a:pt x="530417" y="1639799"/>
                </a:lnTo>
                <a:lnTo>
                  <a:pt x="488574" y="1621431"/>
                </a:lnTo>
                <a:lnTo>
                  <a:pt x="447941" y="1600919"/>
                </a:lnTo>
                <a:lnTo>
                  <a:pt x="408590" y="1578334"/>
                </a:lnTo>
                <a:lnTo>
                  <a:pt x="370593" y="1553750"/>
                </a:lnTo>
                <a:lnTo>
                  <a:pt x="334020" y="1527237"/>
                </a:lnTo>
                <a:lnTo>
                  <a:pt x="298945" y="1498868"/>
                </a:lnTo>
                <a:lnTo>
                  <a:pt x="265439" y="1468714"/>
                </a:lnTo>
                <a:lnTo>
                  <a:pt x="233574" y="1436848"/>
                </a:lnTo>
                <a:lnTo>
                  <a:pt x="203422" y="1403341"/>
                </a:lnTo>
                <a:lnTo>
                  <a:pt x="175055" y="1368265"/>
                </a:lnTo>
                <a:lnTo>
                  <a:pt x="148543" y="1331692"/>
                </a:lnTo>
                <a:lnTo>
                  <a:pt x="123961" y="1293694"/>
                </a:lnTo>
                <a:lnTo>
                  <a:pt x="101378" y="1254343"/>
                </a:lnTo>
                <a:lnTo>
                  <a:pt x="80868" y="1213711"/>
                </a:lnTo>
                <a:lnTo>
                  <a:pt x="62501" y="1171869"/>
                </a:lnTo>
                <a:lnTo>
                  <a:pt x="46350" y="1128890"/>
                </a:lnTo>
                <a:lnTo>
                  <a:pt x="32487" y="1084845"/>
                </a:lnTo>
                <a:lnTo>
                  <a:pt x="20983" y="1039807"/>
                </a:lnTo>
                <a:lnTo>
                  <a:pt x="11910" y="993846"/>
                </a:lnTo>
                <a:lnTo>
                  <a:pt x="5341" y="947036"/>
                </a:lnTo>
                <a:lnTo>
                  <a:pt x="1347" y="899448"/>
                </a:lnTo>
                <a:lnTo>
                  <a:pt x="0" y="851154"/>
                </a:lnTo>
                <a:close/>
              </a:path>
            </a:pathLst>
          </a:custGeom>
          <a:ln w="27305">
            <a:solidFill>
              <a:srgbClr val="FFF6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bg object 2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72211" y="1045463"/>
            <a:ext cx="1152906" cy="1148334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87319" y="1050633"/>
            <a:ext cx="1116813" cy="1111476"/>
          </a:xfrm>
          <a:prstGeom prst="rect">
            <a:avLst/>
          </a:prstGeom>
        </p:spPr>
      </p:pic>
      <p:sp>
        <p:nvSpPr>
          <p:cNvPr id="23" name="bg object 23"/>
          <p:cNvSpPr/>
          <p:nvPr/>
        </p:nvSpPr>
        <p:spPr>
          <a:xfrm>
            <a:off x="187319" y="1050633"/>
            <a:ext cx="1116965" cy="1111885"/>
          </a:xfrm>
          <a:custGeom>
            <a:avLst/>
            <a:gdLst/>
            <a:ahLst/>
            <a:cxnLst/>
            <a:rect l="l" t="t" r="r" b="b"/>
            <a:pathLst>
              <a:path w="1116965" h="1111885">
                <a:moveTo>
                  <a:pt x="118496" y="204634"/>
                </a:moveTo>
                <a:lnTo>
                  <a:pt x="149785" y="168741"/>
                </a:lnTo>
                <a:lnTo>
                  <a:pt x="183515" y="136234"/>
                </a:lnTo>
                <a:lnTo>
                  <a:pt x="219451" y="107137"/>
                </a:lnTo>
                <a:lnTo>
                  <a:pt x="257356" y="81474"/>
                </a:lnTo>
                <a:lnTo>
                  <a:pt x="296996" y="59270"/>
                </a:lnTo>
                <a:lnTo>
                  <a:pt x="338135" y="40547"/>
                </a:lnTo>
                <a:lnTo>
                  <a:pt x="380538" y="25331"/>
                </a:lnTo>
                <a:lnTo>
                  <a:pt x="423971" y="13644"/>
                </a:lnTo>
                <a:lnTo>
                  <a:pt x="468196" y="5510"/>
                </a:lnTo>
                <a:lnTo>
                  <a:pt x="512980" y="954"/>
                </a:lnTo>
                <a:lnTo>
                  <a:pt x="558087" y="0"/>
                </a:lnTo>
                <a:lnTo>
                  <a:pt x="603281" y="2670"/>
                </a:lnTo>
                <a:lnTo>
                  <a:pt x="648327" y="8990"/>
                </a:lnTo>
                <a:lnTo>
                  <a:pt x="692991" y="18983"/>
                </a:lnTo>
                <a:lnTo>
                  <a:pt x="737036" y="32672"/>
                </a:lnTo>
                <a:lnTo>
                  <a:pt x="780227" y="50083"/>
                </a:lnTo>
                <a:lnTo>
                  <a:pt x="822330" y="71238"/>
                </a:lnTo>
                <a:lnTo>
                  <a:pt x="863108" y="96162"/>
                </a:lnTo>
                <a:lnTo>
                  <a:pt x="902327" y="124878"/>
                </a:lnTo>
                <a:lnTo>
                  <a:pt x="939023" y="156757"/>
                </a:lnTo>
                <a:lnTo>
                  <a:pt x="972365" y="190998"/>
                </a:lnTo>
                <a:lnTo>
                  <a:pt x="1002325" y="227366"/>
                </a:lnTo>
                <a:lnTo>
                  <a:pt x="1028874" y="265625"/>
                </a:lnTo>
                <a:lnTo>
                  <a:pt x="1051985" y="305541"/>
                </a:lnTo>
                <a:lnTo>
                  <a:pt x="1071626" y="346879"/>
                </a:lnTo>
                <a:lnTo>
                  <a:pt x="1087772" y="389404"/>
                </a:lnTo>
                <a:lnTo>
                  <a:pt x="1100392" y="432881"/>
                </a:lnTo>
                <a:lnTo>
                  <a:pt x="1109458" y="477076"/>
                </a:lnTo>
                <a:lnTo>
                  <a:pt x="1114941" y="521754"/>
                </a:lnTo>
                <a:lnTo>
                  <a:pt x="1116813" y="566679"/>
                </a:lnTo>
                <a:lnTo>
                  <a:pt x="1115044" y="611617"/>
                </a:lnTo>
                <a:lnTo>
                  <a:pt x="1109608" y="656333"/>
                </a:lnTo>
                <a:lnTo>
                  <a:pt x="1100473" y="700593"/>
                </a:lnTo>
                <a:lnTo>
                  <a:pt x="1087613" y="744160"/>
                </a:lnTo>
                <a:lnTo>
                  <a:pt x="1070998" y="786801"/>
                </a:lnTo>
                <a:lnTo>
                  <a:pt x="1050600" y="828281"/>
                </a:lnTo>
                <a:lnTo>
                  <a:pt x="1026390" y="868365"/>
                </a:lnTo>
                <a:lnTo>
                  <a:pt x="998339" y="906817"/>
                </a:lnTo>
                <a:lnTo>
                  <a:pt x="967050" y="942710"/>
                </a:lnTo>
                <a:lnTo>
                  <a:pt x="933320" y="975218"/>
                </a:lnTo>
                <a:lnTo>
                  <a:pt x="897385" y="1004315"/>
                </a:lnTo>
                <a:lnTo>
                  <a:pt x="859481" y="1029978"/>
                </a:lnTo>
                <a:lnTo>
                  <a:pt x="819841" y="1052184"/>
                </a:lnTo>
                <a:lnTo>
                  <a:pt x="778703" y="1070908"/>
                </a:lnTo>
                <a:lnTo>
                  <a:pt x="736300" y="1086127"/>
                </a:lnTo>
                <a:lnTo>
                  <a:pt x="692869" y="1097817"/>
                </a:lnTo>
                <a:lnTo>
                  <a:pt x="648644" y="1105954"/>
                </a:lnTo>
                <a:lnTo>
                  <a:pt x="603860" y="1110515"/>
                </a:lnTo>
                <a:lnTo>
                  <a:pt x="558754" y="1111476"/>
                </a:lnTo>
                <a:lnTo>
                  <a:pt x="513560" y="1108813"/>
                </a:lnTo>
                <a:lnTo>
                  <a:pt x="468514" y="1102502"/>
                </a:lnTo>
                <a:lnTo>
                  <a:pt x="423850" y="1092519"/>
                </a:lnTo>
                <a:lnTo>
                  <a:pt x="379804" y="1078841"/>
                </a:lnTo>
                <a:lnTo>
                  <a:pt x="336612" y="1061444"/>
                </a:lnTo>
                <a:lnTo>
                  <a:pt x="294508" y="1040304"/>
                </a:lnTo>
                <a:lnTo>
                  <a:pt x="253729" y="1015397"/>
                </a:lnTo>
                <a:lnTo>
                  <a:pt x="214508" y="986700"/>
                </a:lnTo>
                <a:lnTo>
                  <a:pt x="177812" y="954821"/>
                </a:lnTo>
                <a:lnTo>
                  <a:pt x="144469" y="920580"/>
                </a:lnTo>
                <a:lnTo>
                  <a:pt x="114507" y="884212"/>
                </a:lnTo>
                <a:lnTo>
                  <a:pt x="87955" y="845952"/>
                </a:lnTo>
                <a:lnTo>
                  <a:pt x="64842" y="806035"/>
                </a:lnTo>
                <a:lnTo>
                  <a:pt x="45198" y="764695"/>
                </a:lnTo>
                <a:lnTo>
                  <a:pt x="29049" y="722168"/>
                </a:lnTo>
                <a:lnTo>
                  <a:pt x="16427" y="678687"/>
                </a:lnTo>
                <a:lnTo>
                  <a:pt x="7358" y="634488"/>
                </a:lnTo>
                <a:lnTo>
                  <a:pt x="1873" y="589806"/>
                </a:lnTo>
                <a:lnTo>
                  <a:pt x="0" y="544874"/>
                </a:lnTo>
                <a:lnTo>
                  <a:pt x="1767" y="499929"/>
                </a:lnTo>
                <a:lnTo>
                  <a:pt x="7203" y="455204"/>
                </a:lnTo>
                <a:lnTo>
                  <a:pt x="16338" y="410935"/>
                </a:lnTo>
                <a:lnTo>
                  <a:pt x="29200" y="367355"/>
                </a:lnTo>
                <a:lnTo>
                  <a:pt x="45818" y="324701"/>
                </a:lnTo>
                <a:lnTo>
                  <a:pt x="66221" y="283206"/>
                </a:lnTo>
                <a:lnTo>
                  <a:pt x="90437" y="243105"/>
                </a:lnTo>
                <a:lnTo>
                  <a:pt x="118496" y="204634"/>
                </a:lnTo>
                <a:close/>
              </a:path>
              <a:path w="1116965" h="1111885">
                <a:moveTo>
                  <a:pt x="220477" y="286041"/>
                </a:moveTo>
                <a:lnTo>
                  <a:pt x="193856" y="323455"/>
                </a:lnTo>
                <a:lnTo>
                  <a:pt x="171955" y="362810"/>
                </a:lnTo>
                <a:lnTo>
                  <a:pt x="154729" y="403741"/>
                </a:lnTo>
                <a:lnTo>
                  <a:pt x="142131" y="445881"/>
                </a:lnTo>
                <a:lnTo>
                  <a:pt x="134116" y="488865"/>
                </a:lnTo>
                <a:lnTo>
                  <a:pt x="130638" y="532328"/>
                </a:lnTo>
                <a:lnTo>
                  <a:pt x="131651" y="575903"/>
                </a:lnTo>
                <a:lnTo>
                  <a:pt x="137108" y="619227"/>
                </a:lnTo>
                <a:lnTo>
                  <a:pt x="146964" y="661933"/>
                </a:lnTo>
                <a:lnTo>
                  <a:pt x="161173" y="703655"/>
                </a:lnTo>
                <a:lnTo>
                  <a:pt x="179689" y="744028"/>
                </a:lnTo>
                <a:lnTo>
                  <a:pt x="202465" y="782686"/>
                </a:lnTo>
                <a:lnTo>
                  <a:pt x="229457" y="819265"/>
                </a:lnTo>
                <a:lnTo>
                  <a:pt x="260618" y="853397"/>
                </a:lnTo>
                <a:lnTo>
                  <a:pt x="295902" y="884719"/>
                </a:lnTo>
                <a:lnTo>
                  <a:pt x="334265" y="912179"/>
                </a:lnTo>
                <a:lnTo>
                  <a:pt x="374453" y="934995"/>
                </a:lnTo>
                <a:lnTo>
                  <a:pt x="416101" y="953204"/>
                </a:lnTo>
                <a:lnTo>
                  <a:pt x="458841" y="966841"/>
                </a:lnTo>
                <a:lnTo>
                  <a:pt x="502308" y="975943"/>
                </a:lnTo>
                <a:lnTo>
                  <a:pt x="546136" y="980546"/>
                </a:lnTo>
                <a:lnTo>
                  <a:pt x="589957" y="980687"/>
                </a:lnTo>
                <a:lnTo>
                  <a:pt x="633406" y="976403"/>
                </a:lnTo>
                <a:lnTo>
                  <a:pt x="676117" y="967728"/>
                </a:lnTo>
                <a:lnTo>
                  <a:pt x="717723" y="954701"/>
                </a:lnTo>
                <a:lnTo>
                  <a:pt x="757858" y="937356"/>
                </a:lnTo>
                <a:lnTo>
                  <a:pt x="796155" y="915731"/>
                </a:lnTo>
                <a:lnTo>
                  <a:pt x="832248" y="889862"/>
                </a:lnTo>
                <a:lnTo>
                  <a:pt x="865771" y="859785"/>
                </a:lnTo>
                <a:lnTo>
                  <a:pt x="896358" y="825537"/>
                </a:lnTo>
                <a:lnTo>
                  <a:pt x="922982" y="788101"/>
                </a:lnTo>
                <a:lnTo>
                  <a:pt x="944884" y="748730"/>
                </a:lnTo>
                <a:lnTo>
                  <a:pt x="962111" y="707789"/>
                </a:lnTo>
                <a:lnTo>
                  <a:pt x="974709" y="665643"/>
                </a:lnTo>
                <a:lnTo>
                  <a:pt x="982725" y="622657"/>
                </a:lnTo>
                <a:lnTo>
                  <a:pt x="986203" y="579196"/>
                </a:lnTo>
                <a:lnTo>
                  <a:pt x="985191" y="535624"/>
                </a:lnTo>
                <a:lnTo>
                  <a:pt x="979734" y="492307"/>
                </a:lnTo>
                <a:lnTo>
                  <a:pt x="969878" y="449609"/>
                </a:lnTo>
                <a:lnTo>
                  <a:pt x="955669" y="407895"/>
                </a:lnTo>
                <a:lnTo>
                  <a:pt x="937154" y="367530"/>
                </a:lnTo>
                <a:lnTo>
                  <a:pt x="914378" y="328880"/>
                </a:lnTo>
                <a:lnTo>
                  <a:pt x="887387" y="292308"/>
                </a:lnTo>
                <a:lnTo>
                  <a:pt x="856228" y="258179"/>
                </a:lnTo>
                <a:lnTo>
                  <a:pt x="820946" y="226859"/>
                </a:lnTo>
                <a:lnTo>
                  <a:pt x="782581" y="199399"/>
                </a:lnTo>
                <a:lnTo>
                  <a:pt x="742390" y="176583"/>
                </a:lnTo>
                <a:lnTo>
                  <a:pt x="700741" y="158375"/>
                </a:lnTo>
                <a:lnTo>
                  <a:pt x="657999" y="144737"/>
                </a:lnTo>
                <a:lnTo>
                  <a:pt x="614531" y="135635"/>
                </a:lnTo>
                <a:lnTo>
                  <a:pt x="570702" y="131032"/>
                </a:lnTo>
                <a:lnTo>
                  <a:pt x="526880" y="130891"/>
                </a:lnTo>
                <a:lnTo>
                  <a:pt x="483430" y="135175"/>
                </a:lnTo>
                <a:lnTo>
                  <a:pt x="440719" y="143850"/>
                </a:lnTo>
                <a:lnTo>
                  <a:pt x="399113" y="156877"/>
                </a:lnTo>
                <a:lnTo>
                  <a:pt x="358978" y="174222"/>
                </a:lnTo>
                <a:lnTo>
                  <a:pt x="320681" y="195847"/>
                </a:lnTo>
                <a:lnTo>
                  <a:pt x="284587" y="221716"/>
                </a:lnTo>
                <a:lnTo>
                  <a:pt x="251064" y="251793"/>
                </a:lnTo>
                <a:lnTo>
                  <a:pt x="220477" y="286041"/>
                </a:lnTo>
                <a:close/>
              </a:path>
            </a:pathLst>
          </a:custGeom>
          <a:ln w="7349">
            <a:solidFill>
              <a:srgbClr val="C6B7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1013459" y="0"/>
            <a:ext cx="8130540" cy="6858000"/>
          </a:xfrm>
          <a:custGeom>
            <a:avLst/>
            <a:gdLst/>
            <a:ahLst/>
            <a:cxnLst/>
            <a:rect l="l" t="t" r="r" b="b"/>
            <a:pathLst>
              <a:path w="8130540" h="6858000">
                <a:moveTo>
                  <a:pt x="8130540" y="0"/>
                </a:moveTo>
                <a:lnTo>
                  <a:pt x="0" y="0"/>
                </a:lnTo>
                <a:lnTo>
                  <a:pt x="0" y="6858000"/>
                </a:lnTo>
                <a:lnTo>
                  <a:pt x="8130540" y="6858000"/>
                </a:lnTo>
                <a:lnTo>
                  <a:pt x="81305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5" name="bg object 25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935735" y="0"/>
            <a:ext cx="150875" cy="6858000"/>
          </a:xfrm>
          <a:prstGeom prst="rect">
            <a:avLst/>
          </a:prstGeom>
        </p:spPr>
      </p:pic>
      <p:sp>
        <p:nvSpPr>
          <p:cNvPr id="26" name="bg object 26"/>
          <p:cNvSpPr/>
          <p:nvPr/>
        </p:nvSpPr>
        <p:spPr>
          <a:xfrm>
            <a:off x="1014984" y="0"/>
            <a:ext cx="73660" cy="6858000"/>
          </a:xfrm>
          <a:custGeom>
            <a:avLst/>
            <a:gdLst/>
            <a:ahLst/>
            <a:cxnLst/>
            <a:rect l="l" t="t" r="r" b="b"/>
            <a:pathLst>
              <a:path w="73659" h="6858000">
                <a:moveTo>
                  <a:pt x="73152" y="0"/>
                </a:moveTo>
                <a:lnTo>
                  <a:pt x="0" y="0"/>
                </a:lnTo>
                <a:lnTo>
                  <a:pt x="0" y="6858000"/>
                </a:lnTo>
                <a:lnTo>
                  <a:pt x="73152" y="6858000"/>
                </a:lnTo>
                <a:lnTo>
                  <a:pt x="7315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514602" y="244221"/>
            <a:ext cx="6940803" cy="9456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300" b="0" i="0">
                <a:solidFill>
                  <a:srgbClr val="562213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596897" y="1315339"/>
            <a:ext cx="7209790" cy="47440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700" b="0" i="0">
                <a:solidFill>
                  <a:schemeClr val="tx1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9/24/2025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customXml" Target="../ink/ink5.xml"/><Relationship Id="rId18" Type="http://schemas.openxmlformats.org/officeDocument/2006/relationships/image" Target="../media/image33.png"/><Relationship Id="rId26" Type="http://schemas.openxmlformats.org/officeDocument/2006/relationships/image" Target="../media/image36.png"/><Relationship Id="rId3" Type="http://schemas.openxmlformats.org/officeDocument/2006/relationships/image" Target="../media/image25.png"/><Relationship Id="rId21" Type="http://schemas.openxmlformats.org/officeDocument/2006/relationships/customXml" Target="../ink/ink9.xml"/><Relationship Id="rId34" Type="http://schemas.openxmlformats.org/officeDocument/2006/relationships/customXml" Target="../ink/ink16.xml"/><Relationship Id="rId7" Type="http://schemas.openxmlformats.org/officeDocument/2006/relationships/image" Target="../media/image27.png"/><Relationship Id="rId12" Type="http://schemas.openxmlformats.org/officeDocument/2006/relationships/image" Target="../media/image30.png"/><Relationship Id="rId17" Type="http://schemas.openxmlformats.org/officeDocument/2006/relationships/customXml" Target="../ink/ink7.xml"/><Relationship Id="rId25" Type="http://schemas.openxmlformats.org/officeDocument/2006/relationships/customXml" Target="../ink/ink12.xml"/><Relationship Id="rId3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2.png"/><Relationship Id="rId20" Type="http://schemas.openxmlformats.org/officeDocument/2006/relationships/image" Target="../media/image34.png"/><Relationship Id="rId29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11" Type="http://schemas.openxmlformats.org/officeDocument/2006/relationships/customXml" Target="../ink/ink4.xml"/><Relationship Id="rId24" Type="http://schemas.openxmlformats.org/officeDocument/2006/relationships/image" Target="../media/image35.png"/><Relationship Id="rId32" Type="http://schemas.openxmlformats.org/officeDocument/2006/relationships/customXml" Target="../ink/ink15.xml"/><Relationship Id="rId5" Type="http://schemas.openxmlformats.org/officeDocument/2006/relationships/image" Target="../media/image26.png"/><Relationship Id="rId15" Type="http://schemas.openxmlformats.org/officeDocument/2006/relationships/customXml" Target="../ink/ink6.xml"/><Relationship Id="rId23" Type="http://schemas.openxmlformats.org/officeDocument/2006/relationships/customXml" Target="../ink/ink11.xml"/><Relationship Id="rId28" Type="http://schemas.openxmlformats.org/officeDocument/2006/relationships/image" Target="../media/image37.png"/><Relationship Id="rId10" Type="http://schemas.openxmlformats.org/officeDocument/2006/relationships/image" Target="../media/image29.png"/><Relationship Id="rId19" Type="http://schemas.openxmlformats.org/officeDocument/2006/relationships/customXml" Target="../ink/ink8.xml"/><Relationship Id="rId31" Type="http://schemas.openxmlformats.org/officeDocument/2006/relationships/image" Target="../media/image39.png"/><Relationship Id="rId4" Type="http://schemas.openxmlformats.org/officeDocument/2006/relationships/customXml" Target="../ink/ink1.xml"/><Relationship Id="rId9" Type="http://schemas.openxmlformats.org/officeDocument/2006/relationships/image" Target="../media/image28.png"/><Relationship Id="rId14" Type="http://schemas.openxmlformats.org/officeDocument/2006/relationships/image" Target="../media/image31.png"/><Relationship Id="rId22" Type="http://schemas.openxmlformats.org/officeDocument/2006/relationships/customXml" Target="../ink/ink10.xml"/><Relationship Id="rId27" Type="http://schemas.openxmlformats.org/officeDocument/2006/relationships/customXml" Target="../ink/ink13.xml"/><Relationship Id="rId30" Type="http://schemas.openxmlformats.org/officeDocument/2006/relationships/customXml" Target="../ink/ink14.xml"/><Relationship Id="rId35" Type="http://schemas.openxmlformats.org/officeDocument/2006/relationships/image" Target="../media/image41.png"/><Relationship Id="rId8" Type="http://schemas.openxmlformats.org/officeDocument/2006/relationships/customXml" Target="../ink/ink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m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m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m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m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m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17" y="0"/>
            <a:ext cx="9142730" cy="6858000"/>
            <a:chOff x="1717" y="0"/>
            <a:chExt cx="914273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22782" y="1415033"/>
              <a:ext cx="210312" cy="21031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21781" y="1339341"/>
              <a:ext cx="305291" cy="28700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75232" y="397763"/>
              <a:ext cx="7241285" cy="912113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73303" rIns="0" bIns="0" rtlCol="0">
            <a:spAutoFit/>
          </a:bodyPr>
          <a:lstStyle/>
          <a:p>
            <a:pPr marL="234950">
              <a:lnSpc>
                <a:spcPct val="100000"/>
              </a:lnSpc>
              <a:spcBef>
                <a:spcPts val="105"/>
              </a:spcBef>
            </a:pPr>
            <a:r>
              <a:rPr sz="3200" dirty="0"/>
              <a:t>Braddock</a:t>
            </a:r>
            <a:r>
              <a:rPr sz="3200" spc="-50" dirty="0"/>
              <a:t> </a:t>
            </a:r>
            <a:r>
              <a:rPr sz="3200" dirty="0"/>
              <a:t>Heights</a:t>
            </a:r>
            <a:r>
              <a:rPr sz="3200" spc="-85" dirty="0"/>
              <a:t> </a:t>
            </a:r>
            <a:r>
              <a:rPr sz="3200" spc="-10" dirty="0"/>
              <a:t>Improvements</a:t>
            </a:r>
            <a:r>
              <a:rPr sz="3200" spc="-85" dirty="0"/>
              <a:t> </a:t>
            </a:r>
            <a:r>
              <a:rPr sz="3200" spc="-10" dirty="0"/>
              <a:t>Project</a:t>
            </a:r>
            <a:endParaRPr sz="3200" dirty="0"/>
          </a:p>
        </p:txBody>
      </p:sp>
      <p:grpSp>
        <p:nvGrpSpPr>
          <p:cNvPr id="7" name="object 7"/>
          <p:cNvGrpSpPr/>
          <p:nvPr/>
        </p:nvGrpSpPr>
        <p:grpSpPr>
          <a:xfrm>
            <a:off x="73152" y="304800"/>
            <a:ext cx="8260080" cy="6160135"/>
            <a:chOff x="73152" y="304800"/>
            <a:chExt cx="8260080" cy="6160135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152" y="304800"/>
              <a:ext cx="1371600" cy="137160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286000" y="5422391"/>
              <a:ext cx="6047232" cy="104241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189987" y="1066800"/>
              <a:ext cx="5891784" cy="4419600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4800600" y="4445732"/>
            <a:ext cx="3204971" cy="8566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b="1" spc="-10" dirty="0">
                <a:solidFill>
                  <a:srgbClr val="FFFFFF"/>
                </a:solidFill>
                <a:latin typeface="Gill Sans MT"/>
                <a:cs typeface="Gill Sans MT"/>
              </a:rPr>
              <a:t>4</a:t>
            </a:r>
            <a:r>
              <a:rPr lang="en-US" b="1" spc="-10" baseline="30000" dirty="0">
                <a:solidFill>
                  <a:srgbClr val="FFFFFF"/>
                </a:solidFill>
                <a:latin typeface="Gill Sans MT"/>
                <a:cs typeface="Gill Sans MT"/>
              </a:rPr>
              <a:t>th</a:t>
            </a:r>
            <a:r>
              <a:rPr lang="en-US" b="1" spc="-10" dirty="0">
                <a:solidFill>
                  <a:srgbClr val="FFFFFF"/>
                </a:solidFill>
                <a:latin typeface="Gill Sans MT"/>
                <a:cs typeface="Gill Sans MT"/>
              </a:rPr>
              <a:t> Community Meeting</a:t>
            </a:r>
            <a:endParaRPr lang="en-US" sz="1800" b="1" spc="-10" dirty="0">
              <a:solidFill>
                <a:srgbClr val="FFFFFF"/>
              </a:solidFill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FFFFFF"/>
                </a:solidFill>
                <a:latin typeface="Gill Sans MT"/>
                <a:cs typeface="Gill Sans MT"/>
              </a:rPr>
              <a:t>Middletown</a:t>
            </a:r>
            <a:r>
              <a:rPr sz="1800" b="1" spc="-3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lang="en-US" sz="1800" b="1" dirty="0">
                <a:solidFill>
                  <a:srgbClr val="FFFFFF"/>
                </a:solidFill>
                <a:latin typeface="Gill Sans MT"/>
                <a:cs typeface="Gill Sans MT"/>
              </a:rPr>
              <a:t>Primary School</a:t>
            </a:r>
            <a:endParaRPr sz="1800" dirty="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</a:pPr>
            <a:r>
              <a:rPr lang="en-US" b="1" spc="-15" dirty="0">
                <a:solidFill>
                  <a:srgbClr val="FFFFFF"/>
                </a:solidFill>
                <a:latin typeface="Gill Sans MT"/>
                <a:cs typeface="Gill Sans MT"/>
              </a:rPr>
              <a:t>September</a:t>
            </a:r>
            <a:r>
              <a:rPr sz="1800" b="1" spc="-1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lang="en-US" b="1" spc="-15" dirty="0">
                <a:solidFill>
                  <a:srgbClr val="FFFFFF"/>
                </a:solidFill>
                <a:latin typeface="Gill Sans MT"/>
                <a:cs typeface="Gill Sans MT"/>
              </a:rPr>
              <a:t>23</a:t>
            </a:r>
            <a:r>
              <a:rPr sz="1800" b="1" dirty="0">
                <a:solidFill>
                  <a:srgbClr val="FFFFFF"/>
                </a:solidFill>
                <a:latin typeface="Gill Sans MT"/>
                <a:cs typeface="Gill Sans MT"/>
              </a:rPr>
              <a:t>,</a:t>
            </a:r>
            <a:r>
              <a:rPr sz="1800" b="1" spc="-19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800" b="1" dirty="0">
                <a:solidFill>
                  <a:srgbClr val="FFFFFF"/>
                </a:solidFill>
                <a:latin typeface="Gill Sans MT"/>
                <a:cs typeface="Gill Sans MT"/>
              </a:rPr>
              <a:t>202</a:t>
            </a:r>
            <a:r>
              <a:rPr lang="en-US" sz="1800" b="1" dirty="0">
                <a:solidFill>
                  <a:srgbClr val="FFFFFF"/>
                </a:solidFill>
                <a:latin typeface="Gill Sans MT"/>
                <a:cs typeface="Gill Sans MT"/>
              </a:rPr>
              <a:t>5,</a:t>
            </a:r>
            <a:r>
              <a:rPr lang="en-US" sz="1800" b="1" spc="-50" dirty="0">
                <a:solidFill>
                  <a:srgbClr val="FFFFFF"/>
                </a:solidFill>
                <a:latin typeface="Gill Sans MT"/>
                <a:cs typeface="Gill Sans MT"/>
              </a:rPr>
              <a:t> 7:00 p.m</a:t>
            </a:r>
            <a:r>
              <a:rPr sz="1800" b="1" spc="-20" dirty="0">
                <a:solidFill>
                  <a:srgbClr val="FFFFFF"/>
                </a:solidFill>
                <a:latin typeface="Gill Sans MT"/>
                <a:cs typeface="Gill Sans MT"/>
              </a:rPr>
              <a:t>.</a:t>
            </a:r>
            <a:endParaRPr sz="1800" dirty="0">
              <a:latin typeface="Gill Sans MT"/>
              <a:cs typeface="Gill Sans M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A8F5CAA-8760-C51A-46BE-F966BAE53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216" y="1219200"/>
            <a:ext cx="8007969" cy="4572000"/>
          </a:xfrm>
          <a:prstGeom prst="rect">
            <a:avLst/>
          </a:prstGeom>
        </p:spPr>
      </p:pic>
      <p:sp>
        <p:nvSpPr>
          <p:cNvPr id="8" name="object 3">
            <a:extLst>
              <a:ext uri="{FF2B5EF4-FFF2-40B4-BE49-F238E27FC236}">
                <a16:creationId xmlns:a16="http://schemas.microsoft.com/office/drawing/2014/main" id="{13B0766C-0975-0441-0ADA-D83092F79C2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47800" y="109150"/>
            <a:ext cx="6940803" cy="918327"/>
          </a:xfrm>
          <a:prstGeom prst="rect">
            <a:avLst/>
          </a:prstGeom>
        </p:spPr>
        <p:txBody>
          <a:bodyPr vert="horz" wrap="square" lIns="0" tIns="254126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i="1" spc="-10" dirty="0">
                <a:solidFill>
                  <a:srgbClr val="465A8D"/>
                </a:solidFill>
                <a:latin typeface="Gill Sans MT"/>
                <a:cs typeface="Gill Sans MT"/>
              </a:rPr>
              <a:t>Existing Right of Way </a:t>
            </a:r>
            <a:endParaRPr i="1" spc="-10" dirty="0">
              <a:solidFill>
                <a:srgbClr val="465A8D"/>
              </a:solidFill>
              <a:latin typeface="Gill Sans MT"/>
              <a:cs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4552073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4B7D53-4D44-3A11-3347-C27EC3D165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5F21722-5678-F34C-E6A1-F25FE371D8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42" y="2135161"/>
            <a:ext cx="9144000" cy="27432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4FD8159F-BF31-445A-5F1D-4BB6D1ACD06D}"/>
                  </a:ext>
                </a:extLst>
              </p14:cNvPr>
              <p14:cNvContentPartPr/>
              <p14:nvPr/>
            </p14:nvContentPartPr>
            <p14:xfrm>
              <a:off x="2473484" y="3272286"/>
              <a:ext cx="4130398" cy="116544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4FD8159F-BF31-445A-5F1D-4BB6D1ACD06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10482" y="3209338"/>
                <a:ext cx="4256042" cy="24208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0E05BC25-6DEC-F3B5-A196-A5713F8456DF}"/>
                  </a:ext>
                </a:extLst>
              </p14:cNvPr>
              <p14:cNvContentPartPr/>
              <p14:nvPr/>
            </p14:nvContentPartPr>
            <p14:xfrm>
              <a:off x="201884" y="3291726"/>
              <a:ext cx="2044800" cy="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0E05BC25-6DEC-F3B5-A196-A5713F8456D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39244" y="3228726"/>
                <a:ext cx="217044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39C0C489-6622-562E-9F33-92AFCA5DE425}"/>
                  </a:ext>
                </a:extLst>
              </p14:cNvPr>
              <p14:cNvContentPartPr/>
              <p14:nvPr/>
            </p14:nvContentPartPr>
            <p14:xfrm>
              <a:off x="6766124" y="3416646"/>
              <a:ext cx="2002680" cy="4860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39C0C489-6622-562E-9F33-92AFCA5DE42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703124" y="3353646"/>
                <a:ext cx="2128320" cy="174240"/>
              </a:xfrm>
              <a:prstGeom prst="rect">
                <a:avLst/>
              </a:prstGeom>
            </p:spPr>
          </p:pic>
        </mc:Fallback>
      </mc:AlternateContent>
      <p:pic>
        <p:nvPicPr>
          <p:cNvPr id="22" name="Picture 21">
            <a:extLst>
              <a:ext uri="{FF2B5EF4-FFF2-40B4-BE49-F238E27FC236}">
                <a16:creationId xmlns:a16="http://schemas.microsoft.com/office/drawing/2014/main" id="{03159FF1-5133-9C55-8473-8B8011A53F5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-2838"/>
            <a:ext cx="9144000" cy="28117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DAC0E373-A188-7577-6DAE-463F87C799A6}"/>
                  </a:ext>
                </a:extLst>
              </p14:cNvPr>
              <p14:cNvContentPartPr/>
              <p14:nvPr/>
            </p14:nvContentPartPr>
            <p14:xfrm>
              <a:off x="3320564" y="3561101"/>
              <a:ext cx="374760" cy="2988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DAC0E373-A188-7577-6DAE-463F87C799A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302564" y="3525101"/>
                <a:ext cx="410400" cy="10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DC53A485-F4AE-6AF3-47FD-FF1755E12FD3}"/>
                  </a:ext>
                </a:extLst>
              </p14:cNvPr>
              <p14:cNvContentPartPr/>
              <p14:nvPr/>
            </p14:nvContentPartPr>
            <p14:xfrm>
              <a:off x="3127964" y="3647501"/>
              <a:ext cx="817200" cy="1980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DC53A485-F4AE-6AF3-47FD-FF1755E12FD3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110324" y="3611861"/>
                <a:ext cx="852840" cy="9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97ADACAC-8156-0AEB-5076-7805AB547307}"/>
                  </a:ext>
                </a:extLst>
              </p14:cNvPr>
              <p14:cNvContentPartPr/>
              <p14:nvPr/>
            </p14:nvContentPartPr>
            <p14:xfrm>
              <a:off x="3058124" y="3637061"/>
              <a:ext cx="888480" cy="1116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97ADACAC-8156-0AEB-5076-7805AB547307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040124" y="3601421"/>
                <a:ext cx="924120" cy="8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D6618336-75D7-2E68-6DCB-4D1672310B42}"/>
                  </a:ext>
                </a:extLst>
              </p14:cNvPr>
              <p14:cNvContentPartPr/>
              <p14:nvPr/>
            </p14:nvContentPartPr>
            <p14:xfrm>
              <a:off x="3050924" y="3638141"/>
              <a:ext cx="508320" cy="2268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D6618336-75D7-2E68-6DCB-4D1672310B42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032924" y="3602141"/>
                <a:ext cx="543960" cy="9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1DA28F84-D97B-DDA4-BE7C-698725B6B6E2}"/>
                  </a:ext>
                </a:extLst>
              </p14:cNvPr>
              <p14:cNvContentPartPr/>
              <p14:nvPr/>
            </p14:nvContentPartPr>
            <p14:xfrm>
              <a:off x="-1338196" y="3840461"/>
              <a:ext cx="360" cy="36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1DA28F84-D97B-DDA4-BE7C-698725B6B6E2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-1356196" y="3804461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E280E841-0391-876D-D5DD-15C9A8C4A8EE}"/>
                  </a:ext>
                </a:extLst>
              </p14:cNvPr>
              <p14:cNvContentPartPr/>
              <p14:nvPr/>
            </p14:nvContentPartPr>
            <p14:xfrm>
              <a:off x="4090604" y="3407021"/>
              <a:ext cx="360" cy="3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E280E841-0391-876D-D5DD-15C9A8C4A8EE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072604" y="3371381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62824A9D-ABE2-EFF0-D01F-D8EF029907CC}"/>
                  </a:ext>
                </a:extLst>
              </p14:cNvPr>
              <p14:cNvContentPartPr/>
              <p14:nvPr/>
            </p14:nvContentPartPr>
            <p14:xfrm>
              <a:off x="4331084" y="3378221"/>
              <a:ext cx="360" cy="3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62824A9D-ABE2-EFF0-D01F-D8EF029907CC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313084" y="3342581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D19BD656-75E2-24BA-BD84-E31804548303}"/>
                  </a:ext>
                </a:extLst>
              </p14:cNvPr>
              <p14:cNvContentPartPr/>
              <p14:nvPr/>
            </p14:nvContentPartPr>
            <p14:xfrm>
              <a:off x="3300764" y="4031125"/>
              <a:ext cx="1030320" cy="1980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D19BD656-75E2-24BA-BD84-E31804548303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237764" y="3968125"/>
                <a:ext cx="1155960" cy="14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CCCB7E5A-D489-CDA8-8F73-4E4E7500CB04}"/>
                  </a:ext>
                </a:extLst>
              </p14:cNvPr>
              <p14:cNvContentPartPr/>
              <p14:nvPr/>
            </p14:nvContentPartPr>
            <p14:xfrm>
              <a:off x="2819804" y="4012901"/>
              <a:ext cx="364320" cy="2232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CCCB7E5A-D489-CDA8-8F73-4E4E7500CB04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757164" y="3949901"/>
                <a:ext cx="489960" cy="14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6CFB00A1-2C0D-1676-2015-BC39D25F6892}"/>
                  </a:ext>
                </a:extLst>
              </p14:cNvPr>
              <p14:cNvContentPartPr/>
              <p14:nvPr/>
            </p14:nvContentPartPr>
            <p14:xfrm>
              <a:off x="4446922" y="4061308"/>
              <a:ext cx="344236" cy="36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6CFB00A1-2C0D-1676-2015-BC39D25F6892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4383974" y="3998668"/>
                <a:ext cx="469772" cy="126000"/>
              </a:xfrm>
              <a:prstGeom prst="rect">
                <a:avLst/>
              </a:prstGeom>
            </p:spPr>
          </p:pic>
        </mc:Fallback>
      </mc:AlternateContent>
      <p:pic>
        <p:nvPicPr>
          <p:cNvPr id="39" name="Picture 38">
            <a:extLst>
              <a:ext uri="{FF2B5EF4-FFF2-40B4-BE49-F238E27FC236}">
                <a16:creationId xmlns:a16="http://schemas.microsoft.com/office/drawing/2014/main" id="{DF7F4B9B-0E8B-C20A-0909-C00ADDE84AE1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0" y="4560627"/>
            <a:ext cx="9144000" cy="229737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3BE63CFD-4BAD-8A55-038A-3F33EEB84944}"/>
                  </a:ext>
                </a:extLst>
              </p14:cNvPr>
              <p14:cNvContentPartPr/>
              <p14:nvPr/>
            </p14:nvContentPartPr>
            <p14:xfrm>
              <a:off x="2444684" y="4032701"/>
              <a:ext cx="241560" cy="36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3BE63CFD-4BAD-8A55-038A-3F33EEB84944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2382044" y="3970061"/>
                <a:ext cx="3672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4884F354-B44C-FFAF-1E52-48B26B9D721B}"/>
                  </a:ext>
                </a:extLst>
              </p14:cNvPr>
              <p14:cNvContentPartPr/>
              <p14:nvPr/>
            </p14:nvContentPartPr>
            <p14:xfrm>
              <a:off x="6371924" y="4109381"/>
              <a:ext cx="231840" cy="1080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4884F354-B44C-FFAF-1E52-48B26B9D721B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6309284" y="4046381"/>
                <a:ext cx="357480" cy="13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0C15ECF9-53E1-5499-1D31-FC651C40AA75}"/>
                  </a:ext>
                </a:extLst>
              </p14:cNvPr>
              <p14:cNvContentPartPr/>
              <p14:nvPr/>
            </p14:nvContentPartPr>
            <p14:xfrm>
              <a:off x="4937684" y="4090661"/>
              <a:ext cx="1319040" cy="972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0C15ECF9-53E1-5499-1D31-FC651C40AA75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4874684" y="4027661"/>
                <a:ext cx="1444680" cy="135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21609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2C60F9-DC53-A086-92C9-3ED14082D6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602597D-423B-C02D-5F2D-F1F0892095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200" y="179024"/>
            <a:ext cx="9144000" cy="649995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8D16F5D-4ABB-751D-D22B-102403B159F1}"/>
              </a:ext>
            </a:extLst>
          </p:cNvPr>
          <p:cNvSpPr/>
          <p:nvPr/>
        </p:nvSpPr>
        <p:spPr>
          <a:xfrm>
            <a:off x="4495800" y="3701560"/>
            <a:ext cx="2209800" cy="20896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tIns="365760" rIns="365760"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0B5881B-AD5A-2252-E561-F8442A1132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0" y="383064"/>
            <a:ext cx="4800600" cy="663699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3B71FAB-832B-D5DB-2ED9-2CC7DBADF584}"/>
              </a:ext>
            </a:extLst>
          </p:cNvPr>
          <p:cNvSpPr/>
          <p:nvPr/>
        </p:nvSpPr>
        <p:spPr>
          <a:xfrm>
            <a:off x="3139605" y="4343400"/>
            <a:ext cx="1737195" cy="1143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tIns="365760" rIns="365760"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EC780E8-D1D4-1214-1958-B4E0B38CF4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6200" y="1741227"/>
            <a:ext cx="9144000" cy="229737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1F17D94-9343-E025-8B45-B5CD31552551}"/>
              </a:ext>
            </a:extLst>
          </p:cNvPr>
          <p:cNvSpPr/>
          <p:nvPr/>
        </p:nvSpPr>
        <p:spPr>
          <a:xfrm>
            <a:off x="5730405" y="354489"/>
            <a:ext cx="1737195" cy="1143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tIns="365760" rIns="365760" rtlCol="0" anchor="ctr"/>
          <a:lstStyle/>
          <a:p>
            <a:pPr algn="ctr"/>
            <a:endParaRPr lang="en-US"/>
          </a:p>
        </p:txBody>
      </p:sp>
      <p:sp>
        <p:nvSpPr>
          <p:cNvPr id="16" name="Callout: Line 15">
            <a:extLst>
              <a:ext uri="{FF2B5EF4-FFF2-40B4-BE49-F238E27FC236}">
                <a16:creationId xmlns:a16="http://schemas.microsoft.com/office/drawing/2014/main" id="{95D9DDC8-A5F6-6944-D3F0-E828962B149B}"/>
              </a:ext>
            </a:extLst>
          </p:cNvPr>
          <p:cNvSpPr/>
          <p:nvPr/>
        </p:nvSpPr>
        <p:spPr>
          <a:xfrm>
            <a:off x="5044605" y="5995240"/>
            <a:ext cx="1371600" cy="457200"/>
          </a:xfrm>
          <a:prstGeom prst="borderCallout1">
            <a:avLst>
              <a:gd name="adj1" fmla="val 40833"/>
              <a:gd name="adj2" fmla="val -3888"/>
              <a:gd name="adj3" fmla="val -273333"/>
              <a:gd name="adj4" fmla="val -35417"/>
            </a:avLst>
          </a:prstGeom>
          <a:solidFill>
            <a:schemeClr val="accent1"/>
          </a:solidFill>
          <a:ln w="63500">
            <a:solidFill>
              <a:schemeClr val="accent1"/>
            </a:solidFill>
            <a:headEnd type="none"/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Centerline of Road</a:t>
            </a:r>
          </a:p>
        </p:txBody>
      </p:sp>
    </p:spTree>
    <p:extLst>
      <p:ext uri="{BB962C8B-B14F-4D97-AF65-F5344CB8AC3E}">
        <p14:creationId xmlns:p14="http://schemas.microsoft.com/office/powerpoint/2010/main" val="3693259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4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B86484-5217-771A-AF53-A7F0895A5C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78194D3-6D4D-7E25-E9DA-DEDECFE82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4602" y="244221"/>
            <a:ext cx="6940803" cy="661720"/>
          </a:xfrm>
        </p:spPr>
        <p:txBody>
          <a:bodyPr/>
          <a:lstStyle/>
          <a:p>
            <a:r>
              <a:rPr lang="en-US" dirty="0"/>
              <a:t>Example – Close Up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224879-976D-0FE2-EF1D-DF572E7759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177929"/>
            <a:ext cx="4724400" cy="57057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E66AFB4-1344-A7C5-45F2-709604CA54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959590"/>
            <a:ext cx="8229600" cy="304852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7EBDB8A-2E7F-32E0-9231-2C696B7AC020}"/>
              </a:ext>
            </a:extLst>
          </p:cNvPr>
          <p:cNvSpPr/>
          <p:nvPr/>
        </p:nvSpPr>
        <p:spPr>
          <a:xfrm>
            <a:off x="4390643" y="4648200"/>
            <a:ext cx="1188720" cy="457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tIns="365760" rIns="365760"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B4D579-6C3B-8724-5E42-A768137932BD}"/>
              </a:ext>
            </a:extLst>
          </p:cNvPr>
          <p:cNvSpPr/>
          <p:nvPr/>
        </p:nvSpPr>
        <p:spPr>
          <a:xfrm>
            <a:off x="822266" y="2743200"/>
            <a:ext cx="2301933" cy="457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tIns="365760" rIns="365760"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6B0009-7F5C-A0FD-7BCC-03A77B3AB03E}"/>
              </a:ext>
            </a:extLst>
          </p:cNvPr>
          <p:cNvSpPr/>
          <p:nvPr/>
        </p:nvSpPr>
        <p:spPr>
          <a:xfrm>
            <a:off x="822265" y="3447473"/>
            <a:ext cx="2606735" cy="457200"/>
          </a:xfrm>
          <a:prstGeom prst="rect">
            <a:avLst/>
          </a:prstGeom>
          <a:noFill/>
          <a:ln w="38100">
            <a:solidFill>
              <a:srgbClr val="00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tIns="365760" rIns="365760" rtlCol="0" anchor="ctr"/>
          <a:lstStyle/>
          <a:p>
            <a:pPr algn="ctr"/>
            <a:endParaRPr lang="en-US" dirty="0">
              <a:highlight>
                <a:srgbClr val="00FF00"/>
              </a:highligh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39F6EE4-8B68-DE5E-4E43-55EBA11F549F}"/>
              </a:ext>
            </a:extLst>
          </p:cNvPr>
          <p:cNvSpPr/>
          <p:nvPr/>
        </p:nvSpPr>
        <p:spPr>
          <a:xfrm>
            <a:off x="2325623" y="4648200"/>
            <a:ext cx="1188720" cy="457200"/>
          </a:xfrm>
          <a:prstGeom prst="rect">
            <a:avLst/>
          </a:prstGeom>
          <a:noFill/>
          <a:ln w="38100">
            <a:solidFill>
              <a:srgbClr val="00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tIns="365760" rIns="365760"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BF7857-7529-2EEA-BAF3-04A107D171E1}"/>
              </a:ext>
            </a:extLst>
          </p:cNvPr>
          <p:cNvSpPr/>
          <p:nvPr/>
        </p:nvSpPr>
        <p:spPr>
          <a:xfrm>
            <a:off x="762000" y="1337883"/>
            <a:ext cx="3628643" cy="45720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tIns="365760" rIns="365760"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147F65-47CA-280A-0924-4E7DD46B2305}"/>
              </a:ext>
            </a:extLst>
          </p:cNvPr>
          <p:cNvSpPr/>
          <p:nvPr/>
        </p:nvSpPr>
        <p:spPr>
          <a:xfrm>
            <a:off x="3514343" y="5765942"/>
            <a:ext cx="1188720" cy="45720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tIns="365760" rIns="36576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259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drawing of cars in a parking lot&#10;&#10;Description automatically generated">
            <a:extLst>
              <a:ext uri="{FF2B5EF4-FFF2-40B4-BE49-F238E27FC236}">
                <a16:creationId xmlns:a16="http://schemas.microsoft.com/office/drawing/2014/main" id="{EB066B00-8983-1AE9-99AD-91420BC559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934803"/>
            <a:ext cx="8348636" cy="371050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861988" y="0"/>
            <a:ext cx="6940803" cy="918327"/>
          </a:xfrm>
          <a:prstGeom prst="rect">
            <a:avLst/>
          </a:prstGeom>
        </p:spPr>
        <p:txBody>
          <a:bodyPr vert="horz" wrap="square" lIns="0" tIns="254126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i="1" spc="-10" dirty="0">
                <a:solidFill>
                  <a:srgbClr val="465A8D"/>
                </a:solidFill>
              </a:rPr>
              <a:t>Typical Sidewalk Application</a:t>
            </a:r>
            <a:endParaRPr i="1" spc="-10" dirty="0">
              <a:solidFill>
                <a:srgbClr val="465A8D"/>
              </a:solidFill>
              <a:latin typeface="Gill Sans MT"/>
              <a:cs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990559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28700-3A4E-64C3-8065-26770C346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12E600-45F0-EAD0-93A2-7D8703608F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long shot of a road">
            <a:extLst>
              <a:ext uri="{FF2B5EF4-FFF2-40B4-BE49-F238E27FC236}">
                <a16:creationId xmlns:a16="http://schemas.microsoft.com/office/drawing/2014/main" id="{0F808A2A-EEC5-C5F6-FAB6-C21057F577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6" y="0"/>
            <a:ext cx="9144000" cy="6858000"/>
          </a:xfrm>
          <a:prstGeom prst="rect">
            <a:avLst/>
          </a:prstGeom>
        </p:spPr>
      </p:pic>
      <p:sp>
        <p:nvSpPr>
          <p:cNvPr id="6" name="object 3">
            <a:extLst>
              <a:ext uri="{FF2B5EF4-FFF2-40B4-BE49-F238E27FC236}">
                <a16:creationId xmlns:a16="http://schemas.microsoft.com/office/drawing/2014/main" id="{055B27A0-6639-4504-BA3A-C61B31DCB171}"/>
              </a:ext>
            </a:extLst>
          </p:cNvPr>
          <p:cNvSpPr txBox="1">
            <a:spLocks/>
          </p:cNvSpPr>
          <p:nvPr/>
        </p:nvSpPr>
        <p:spPr>
          <a:xfrm>
            <a:off x="676401" y="5509267"/>
            <a:ext cx="8617203" cy="940981"/>
          </a:xfrm>
          <a:prstGeom prst="rect">
            <a:avLst/>
          </a:prstGeom>
        </p:spPr>
        <p:txBody>
          <a:bodyPr vert="horz" wrap="square" lIns="0" tIns="254126" rIns="0" bIns="0" rtlCol="0">
            <a:spAutoFit/>
          </a:bodyPr>
          <a:lstStyle>
            <a:lvl1pPr>
              <a:defRPr sz="4300" b="0" i="0">
                <a:solidFill>
                  <a:srgbClr val="562213"/>
                </a:solidFill>
                <a:latin typeface="Gill Sans MT"/>
                <a:ea typeface="+mj-ea"/>
                <a:cs typeface="Gill Sans MT"/>
              </a:defRPr>
            </a:lvl1pPr>
          </a:lstStyle>
          <a:p>
            <a:pPr marL="12700">
              <a:spcBef>
                <a:spcPts val="95"/>
              </a:spcBef>
            </a:pPr>
            <a:r>
              <a:rPr lang="en-US" i="1" spc="-10" dirty="0">
                <a:solidFill>
                  <a:schemeClr val="bg1"/>
                </a:solidFill>
                <a:highlight>
                  <a:srgbClr val="C0C0C0"/>
                </a:highlight>
              </a:rPr>
              <a:t>Maryland Ave looking towards US 40</a:t>
            </a:r>
          </a:p>
        </p:txBody>
      </p:sp>
    </p:spTree>
    <p:extLst>
      <p:ext uri="{BB962C8B-B14F-4D97-AF65-F5344CB8AC3E}">
        <p14:creationId xmlns:p14="http://schemas.microsoft.com/office/powerpoint/2010/main" val="7786317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14602" y="76200"/>
            <a:ext cx="6940803" cy="918327"/>
          </a:xfrm>
          <a:prstGeom prst="rect">
            <a:avLst/>
          </a:prstGeom>
        </p:spPr>
        <p:txBody>
          <a:bodyPr vert="horz" wrap="square" lIns="0" tIns="254126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i="1" spc="-10" dirty="0">
                <a:solidFill>
                  <a:srgbClr val="465A8D"/>
                </a:solidFill>
              </a:rPr>
              <a:t>Street Parking</a:t>
            </a:r>
            <a:endParaRPr i="1" spc="-10" dirty="0">
              <a:solidFill>
                <a:srgbClr val="465A8D"/>
              </a:solidFill>
              <a:latin typeface="Gill Sans MT"/>
              <a:cs typeface="Gill Sans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388045" y="1143000"/>
            <a:ext cx="7374955" cy="14600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4640" marR="5080" indent="-282575">
              <a:spcBef>
                <a:spcPts val="600"/>
              </a:spcBef>
              <a:spcAft>
                <a:spcPts val="600"/>
              </a:spcAft>
              <a:buClr>
                <a:srgbClr val="3891A7"/>
              </a:buClr>
              <a:buSzPct val="79687"/>
              <a:buFont typeface="Wingdings 2"/>
              <a:buChar char=""/>
              <a:tabLst>
                <a:tab pos="295910" algn="l"/>
              </a:tabLst>
            </a:pPr>
            <a:r>
              <a:rPr lang="en-US" sz="2800" dirty="0">
                <a:solidFill>
                  <a:srgbClr val="2E2E2A"/>
                </a:solidFill>
                <a:latin typeface="Gill Sans MT" panose="020B0502020104020203" pitchFamily="34" charset="0"/>
                <a:cs typeface="Gill Sans MT"/>
              </a:rPr>
              <a:t>Proposed 8 feet wide shoulder parking areas starting at 6613 Jefferson Blvd. to Maryland Ave.</a:t>
            </a:r>
          </a:p>
          <a:p>
            <a:pPr marL="294640" marR="5080" indent="-282575">
              <a:spcBef>
                <a:spcPts val="600"/>
              </a:spcBef>
              <a:spcAft>
                <a:spcPts val="600"/>
              </a:spcAft>
              <a:buClr>
                <a:srgbClr val="3891A7"/>
              </a:buClr>
              <a:buSzPct val="79687"/>
              <a:buFont typeface="Wingdings 2"/>
              <a:buChar char=""/>
              <a:tabLst>
                <a:tab pos="295910" algn="l"/>
              </a:tabLst>
            </a:pPr>
            <a:r>
              <a:rPr lang="en-US" sz="2800" dirty="0">
                <a:solidFill>
                  <a:srgbClr val="2E2E2A"/>
                </a:solidFill>
                <a:latin typeface="Gill Sans MT" panose="020B0502020104020203" pitchFamily="34" charset="0"/>
                <a:cs typeface="Gill Sans MT"/>
              </a:rPr>
              <a:t>Many properties have dedicated driveways</a:t>
            </a:r>
            <a:endParaRPr sz="3200" dirty="0">
              <a:latin typeface="Gill Sans MT"/>
              <a:cs typeface="Gill Sans MT"/>
            </a:endParaRPr>
          </a:p>
        </p:txBody>
      </p:sp>
      <p:pic>
        <p:nvPicPr>
          <p:cNvPr id="5" name="Picture 4" descr="A road with cars and houses&#10;&#10;Description automatically generated">
            <a:extLst>
              <a:ext uri="{FF2B5EF4-FFF2-40B4-BE49-F238E27FC236}">
                <a16:creationId xmlns:a16="http://schemas.microsoft.com/office/drawing/2014/main" id="{9534DE84-3FD1-C01F-9CC7-E7E7007D75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4" t="25384" r="7531" b="18454"/>
          <a:stretch/>
        </p:blipFill>
        <p:spPr>
          <a:xfrm>
            <a:off x="1371600" y="3505200"/>
            <a:ext cx="7515165" cy="3048000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6109398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606876" y="76200"/>
            <a:ext cx="6940803" cy="1580047"/>
          </a:xfrm>
          <a:prstGeom prst="rect">
            <a:avLst/>
          </a:prstGeom>
        </p:spPr>
        <p:txBody>
          <a:bodyPr vert="horz" wrap="square" lIns="0" tIns="254126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i="1" spc="-10" dirty="0">
                <a:solidFill>
                  <a:srgbClr val="465A8D"/>
                </a:solidFill>
              </a:rPr>
              <a:t>Typical Sidewalk and Parking Application</a:t>
            </a:r>
            <a:endParaRPr i="1" spc="-10" dirty="0">
              <a:solidFill>
                <a:srgbClr val="465A8D"/>
              </a:solidFill>
              <a:latin typeface="Gill Sans MT"/>
              <a:cs typeface="Gill Sans M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42DD29-A496-A106-29BF-63E92602AD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0600" y="2208973"/>
            <a:ext cx="8325756" cy="3397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7823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18A2D0-E9A0-1E79-B27E-C33304F4CA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1FD971-595A-26D1-78FD-ED8CA13FC2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371600"/>
            <a:ext cx="8707065" cy="44583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1B7DFA9-3185-6CD4-3825-9AEFF5BFD1BB}"/>
              </a:ext>
            </a:extLst>
          </p:cNvPr>
          <p:cNvSpPr txBox="1"/>
          <p:nvPr/>
        </p:nvSpPr>
        <p:spPr>
          <a:xfrm>
            <a:off x="4755581" y="539743"/>
            <a:ext cx="1766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465A8D"/>
                </a:solidFill>
              </a:rPr>
              <a:t>On street parking</a:t>
            </a:r>
          </a:p>
        </p:txBody>
      </p:sp>
      <p:cxnSp>
        <p:nvCxnSpPr>
          <p:cNvPr id="3" name="Connector: Elbow 2">
            <a:extLst>
              <a:ext uri="{FF2B5EF4-FFF2-40B4-BE49-F238E27FC236}">
                <a16:creationId xmlns:a16="http://schemas.microsoft.com/office/drawing/2014/main" id="{85469971-BF44-C9C1-1BB2-A2B5DBE72B30}"/>
              </a:ext>
            </a:extLst>
          </p:cNvPr>
          <p:cNvCxnSpPr>
            <a:cxnSpLocks/>
          </p:cNvCxnSpPr>
          <p:nvPr/>
        </p:nvCxnSpPr>
        <p:spPr>
          <a:xfrm rot="5400000">
            <a:off x="4457705" y="1790699"/>
            <a:ext cx="1828800" cy="533406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BE358C7A-C82E-42E7-DFB1-E42748F462E7}"/>
              </a:ext>
            </a:extLst>
          </p:cNvPr>
          <p:cNvSpPr/>
          <p:nvPr/>
        </p:nvSpPr>
        <p:spPr>
          <a:xfrm rot="160618">
            <a:off x="3921670" y="2741576"/>
            <a:ext cx="2057401" cy="457200"/>
          </a:xfrm>
          <a:prstGeom prst="rect">
            <a:avLst/>
          </a:prstGeom>
          <a:noFill/>
          <a:ln w="38100">
            <a:solidFill>
              <a:srgbClr val="00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tIns="365760" rIns="365760"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7517321-6FA2-4D04-96D7-BE20CED209DB}"/>
              </a:ext>
            </a:extLst>
          </p:cNvPr>
          <p:cNvSpPr/>
          <p:nvPr/>
        </p:nvSpPr>
        <p:spPr>
          <a:xfrm rot="623780">
            <a:off x="6438900" y="3001119"/>
            <a:ext cx="2057401" cy="457200"/>
          </a:xfrm>
          <a:prstGeom prst="rect">
            <a:avLst/>
          </a:prstGeom>
          <a:noFill/>
          <a:ln w="38100">
            <a:solidFill>
              <a:srgbClr val="00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tIns="365760" rIns="365760"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DEE907-15F4-016D-35C2-0814B1FC3668}"/>
              </a:ext>
            </a:extLst>
          </p:cNvPr>
          <p:cNvSpPr/>
          <p:nvPr/>
        </p:nvSpPr>
        <p:spPr>
          <a:xfrm>
            <a:off x="1676399" y="2656838"/>
            <a:ext cx="2057401" cy="457200"/>
          </a:xfrm>
          <a:prstGeom prst="rect">
            <a:avLst/>
          </a:prstGeom>
          <a:noFill/>
          <a:ln w="38100">
            <a:solidFill>
              <a:srgbClr val="00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tIns="365760" rIns="365760" rtlCol="0" anchor="ctr"/>
          <a:lstStyle/>
          <a:p>
            <a:pPr algn="ctr"/>
            <a:endParaRPr lang="en-US"/>
          </a:p>
        </p:txBody>
      </p:sp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3F6710B0-89BC-9F72-A63C-540C3172A2B4}"/>
              </a:ext>
            </a:extLst>
          </p:cNvPr>
          <p:cNvCxnSpPr>
            <a:cxnSpLocks/>
          </p:cNvCxnSpPr>
          <p:nvPr/>
        </p:nvCxnSpPr>
        <p:spPr>
          <a:xfrm rot="10800000" flipV="1">
            <a:off x="2667001" y="914398"/>
            <a:ext cx="2438401" cy="2057402"/>
          </a:xfrm>
          <a:prstGeom prst="bentConnector3">
            <a:avLst>
              <a:gd name="adj1" fmla="val 100132"/>
            </a:avLst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AD1CB3C3-75ED-DC9E-7CE7-45F2738AA54C}"/>
              </a:ext>
            </a:extLst>
          </p:cNvPr>
          <p:cNvCxnSpPr>
            <a:cxnSpLocks/>
          </p:cNvCxnSpPr>
          <p:nvPr/>
        </p:nvCxnSpPr>
        <p:spPr>
          <a:xfrm rot="16200000" flipH="1">
            <a:off x="5460683" y="1620655"/>
            <a:ext cx="2332174" cy="919659"/>
          </a:xfrm>
          <a:prstGeom prst="bentConnector3">
            <a:avLst>
              <a:gd name="adj1" fmla="val 474"/>
            </a:avLst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7943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CE2744-9696-C6DA-B989-0C36CC79BB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Figure 2.1. Speed/Pedestrian Injury Severity Correlation. This figure contains a bar chart labeled Vehicle Impact Speed vs. Pedestrian Injury. The x-axis is Impact Speed in miles per hour with values in even numbers from ten to thirty-eight. The y-axis is the AIS Severity with values of one to seven with a six being fatal. The graph bars from ten to twenty MPH are green and range in value from slightly more than zero to slightly less than two on the y-axis and are labeled &quot;Non-severe Injuries&quot;. The graph bars from twenty-two to twenty-six MPH are purple and range from two to three AIS. The graph bars for twenty-eight and thirty MPH are yellow and range from slightly more than three to four AIS. The graph bars for thirty-two and thirty-four MPH are orange and range from four and a half to five AIS. A double headed orange arrow labeled &quot;Increasing Injuries&quot; runs above the bars from twenty-two to thirty-two MPH. The graph bars for thirty-six and thirty-eight MPH are red and range from five and a half to slightly more than six AIS. A red arrow running from left to right labeled &quot;Usually Fatal&quot; runs above these two bars.">
            <a:extLst>
              <a:ext uri="{FF2B5EF4-FFF2-40B4-BE49-F238E27FC236}">
                <a16:creationId xmlns:a16="http://schemas.microsoft.com/office/drawing/2014/main" id="{CE8C1341-C0DD-B4EF-0047-572B9A7FE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7548" y="2834104"/>
            <a:ext cx="5633455" cy="402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ject 4">
            <a:extLst>
              <a:ext uri="{FF2B5EF4-FFF2-40B4-BE49-F238E27FC236}">
                <a16:creationId xmlns:a16="http://schemas.microsoft.com/office/drawing/2014/main" id="{1221FBF5-F42D-B653-4966-469B26799894}"/>
              </a:ext>
            </a:extLst>
          </p:cNvPr>
          <p:cNvSpPr txBox="1">
            <a:spLocks noGrp="1"/>
          </p:cNvSpPr>
          <p:nvPr>
            <p:ph sz="half" idx="2"/>
          </p:nvPr>
        </p:nvSpPr>
        <p:spPr>
          <a:xfrm>
            <a:off x="990600" y="874949"/>
            <a:ext cx="8153400" cy="2029848"/>
          </a:xfrm>
        </p:spPr>
        <p:txBody>
          <a:bodyPr vert="horz" wrap="square" lIns="0" tIns="162108" rIns="0" bIns="0" rtlCol="0">
            <a:noAutofit/>
          </a:bodyPr>
          <a:lstStyle/>
          <a:p>
            <a:pPr marL="295275" indent="-282575">
              <a:lnSpc>
                <a:spcPct val="110000"/>
              </a:lnSpc>
              <a:buClr>
                <a:srgbClr val="3891A7"/>
              </a:buClr>
              <a:buSzPct val="79687"/>
              <a:buFont typeface="Wingdings 2"/>
              <a:buChar char=""/>
              <a:tabLst>
                <a:tab pos="295275" algn="l"/>
              </a:tabLst>
            </a:pPr>
            <a:r>
              <a:rPr lang="en-US" sz="2100" spc="-25" dirty="0"/>
              <a:t>To reduce vehicle speeds in residential areas.</a:t>
            </a:r>
          </a:p>
          <a:p>
            <a:pPr marL="295275" indent="-282575">
              <a:lnSpc>
                <a:spcPct val="110000"/>
              </a:lnSpc>
              <a:buClr>
                <a:srgbClr val="3891A7"/>
              </a:buClr>
              <a:buSzPct val="79687"/>
              <a:buFont typeface="Wingdings 2"/>
              <a:buChar char=""/>
              <a:tabLst>
                <a:tab pos="295275" algn="l"/>
              </a:tabLst>
            </a:pPr>
            <a:r>
              <a:rPr lang="en-US" sz="2100" spc="-25" dirty="0"/>
              <a:t>Improve safety for pedestrians and cyclists.</a:t>
            </a:r>
          </a:p>
          <a:p>
            <a:pPr marL="295275" indent="-282575">
              <a:lnSpc>
                <a:spcPct val="110000"/>
              </a:lnSpc>
              <a:buClr>
                <a:srgbClr val="3891A7"/>
              </a:buClr>
              <a:buSzPct val="79687"/>
              <a:buFont typeface="Wingdings 2"/>
              <a:buChar char=""/>
              <a:tabLst>
                <a:tab pos="295275" algn="l"/>
              </a:tabLst>
            </a:pPr>
            <a:r>
              <a:rPr lang="en-US" sz="2100" spc="-25" dirty="0"/>
              <a:t>Give pedestrians and bicyclists time to detect and avoid vehicles.</a:t>
            </a:r>
          </a:p>
          <a:p>
            <a:pPr marL="295275" indent="-282575">
              <a:lnSpc>
                <a:spcPct val="110000"/>
              </a:lnSpc>
              <a:buClr>
                <a:srgbClr val="3891A7"/>
              </a:buClr>
              <a:buSzPct val="79687"/>
              <a:buFont typeface="Wingdings 2"/>
              <a:buChar char=""/>
              <a:tabLst>
                <a:tab pos="295275" algn="l"/>
              </a:tabLst>
            </a:pPr>
            <a:r>
              <a:rPr lang="en-US" sz="2100" spc="-25" dirty="0"/>
              <a:t>Reduce the severity of injury on impact to pedestrians, which is much greater at higher speeds.</a:t>
            </a:r>
            <a:endParaRPr lang="en-US" sz="2100" dirty="0"/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F6CA56B2-32AB-6C4F-5721-95C27A127BD3}"/>
              </a:ext>
            </a:extLst>
          </p:cNvPr>
          <p:cNvSpPr txBox="1">
            <a:spLocks/>
          </p:cNvSpPr>
          <p:nvPr/>
        </p:nvSpPr>
        <p:spPr>
          <a:xfrm>
            <a:off x="1524000" y="76200"/>
            <a:ext cx="6940803" cy="945641"/>
          </a:xfrm>
          <a:prstGeom prst="rect">
            <a:avLst/>
          </a:prstGeom>
        </p:spPr>
        <p:txBody>
          <a:bodyPr vert="horz" wrap="square" lIns="0" tIns="254126" rIns="0" bIns="0" rtlCol="0">
            <a:spAutoFit/>
          </a:bodyPr>
          <a:lstStyle>
            <a:lvl1pPr>
              <a:defRPr sz="4300" b="0" i="0">
                <a:solidFill>
                  <a:srgbClr val="562213"/>
                </a:solidFill>
                <a:latin typeface="Gill Sans MT"/>
                <a:ea typeface="+mj-ea"/>
                <a:cs typeface="Gill Sans MT"/>
              </a:defRPr>
            </a:lvl1pPr>
          </a:lstStyle>
          <a:p>
            <a:pPr marL="12700" algn="ctr">
              <a:spcBef>
                <a:spcPts val="95"/>
              </a:spcBef>
            </a:pPr>
            <a:r>
              <a:rPr lang="en-US" i="1" spc="-60" dirty="0">
                <a:solidFill>
                  <a:srgbClr val="465A8D"/>
                </a:solidFill>
              </a:rPr>
              <a:t>Traffic</a:t>
            </a:r>
            <a:r>
              <a:rPr lang="en-US" i="1" spc="-125" dirty="0">
                <a:solidFill>
                  <a:srgbClr val="465A8D"/>
                </a:solidFill>
              </a:rPr>
              <a:t> </a:t>
            </a:r>
            <a:r>
              <a:rPr lang="en-US" i="1" dirty="0">
                <a:solidFill>
                  <a:srgbClr val="465A8D"/>
                </a:solidFill>
              </a:rPr>
              <a:t>Calming</a:t>
            </a:r>
            <a:r>
              <a:rPr lang="en-US" i="1" spc="-100" dirty="0">
                <a:solidFill>
                  <a:srgbClr val="465A8D"/>
                </a:solidFill>
              </a:rPr>
              <a:t> Goals</a:t>
            </a:r>
            <a:endParaRPr lang="en-US" i="1" spc="-10" dirty="0">
              <a:solidFill>
                <a:srgbClr val="465A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6375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32759" y="432942"/>
            <a:ext cx="330581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b="1" dirty="0">
                <a:solidFill>
                  <a:srgbClr val="008080"/>
                </a:solidFill>
                <a:latin typeface="Calibri"/>
                <a:cs typeface="Calibri"/>
              </a:rPr>
              <a:t>Project</a:t>
            </a:r>
            <a:r>
              <a:rPr sz="4800" b="1" spc="-110" dirty="0">
                <a:solidFill>
                  <a:srgbClr val="008080"/>
                </a:solidFill>
                <a:latin typeface="Calibri"/>
                <a:cs typeface="Calibri"/>
              </a:rPr>
              <a:t> </a:t>
            </a:r>
            <a:r>
              <a:rPr sz="4800" b="1" spc="-85" dirty="0">
                <a:solidFill>
                  <a:srgbClr val="008080"/>
                </a:solidFill>
                <a:latin typeface="Calibri"/>
                <a:cs typeface="Calibri"/>
              </a:rPr>
              <a:t>Team</a:t>
            </a:r>
            <a:endParaRPr sz="480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45844" y="1460957"/>
            <a:ext cx="7998156" cy="28640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200000"/>
              </a:lnSpc>
              <a:spcBef>
                <a:spcPts val="100"/>
              </a:spcBef>
            </a:pPr>
            <a:r>
              <a:rPr lang="en-US" sz="2400" b="1" dirty="0">
                <a:solidFill>
                  <a:srgbClr val="990033"/>
                </a:solidFill>
                <a:latin typeface="Calibri"/>
                <a:cs typeface="Calibri"/>
              </a:rPr>
              <a:t>Brandon Henderson </a:t>
            </a:r>
            <a:r>
              <a:rPr lang="en-US" sz="2400" b="1" spc="-20" dirty="0">
                <a:solidFill>
                  <a:srgbClr val="990033"/>
                </a:solidFill>
                <a:latin typeface="Calibri"/>
                <a:cs typeface="Calibri"/>
              </a:rPr>
              <a:t>–</a:t>
            </a:r>
            <a:r>
              <a:rPr sz="2400" b="1" spc="-35" dirty="0">
                <a:solidFill>
                  <a:srgbClr val="990033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990033"/>
                </a:solidFill>
                <a:latin typeface="Calibri"/>
                <a:cs typeface="Calibri"/>
              </a:rPr>
              <a:t>Project</a:t>
            </a:r>
            <a:r>
              <a:rPr sz="2400" b="1" spc="-45" dirty="0">
                <a:solidFill>
                  <a:srgbClr val="990033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990033"/>
                </a:solidFill>
                <a:latin typeface="Calibri"/>
                <a:cs typeface="Calibri"/>
              </a:rPr>
              <a:t>Manager</a:t>
            </a:r>
            <a:endParaRPr sz="2400" dirty="0">
              <a:latin typeface="Calibri"/>
              <a:cs typeface="Calibri"/>
            </a:endParaRPr>
          </a:p>
          <a:p>
            <a:pPr marL="12700" marR="5080">
              <a:lnSpc>
                <a:spcPct val="200000"/>
              </a:lnSpc>
            </a:pPr>
            <a:r>
              <a:rPr lang="en-US" sz="2400" b="1" spc="-20" dirty="0">
                <a:solidFill>
                  <a:srgbClr val="990033"/>
                </a:solidFill>
                <a:latin typeface="Calibri"/>
                <a:cs typeface="Calibri"/>
              </a:rPr>
              <a:t>Elbert Maravilla – </a:t>
            </a:r>
            <a:r>
              <a:rPr lang="en-US" sz="2000" b="1" spc="-20" dirty="0">
                <a:solidFill>
                  <a:srgbClr val="990033"/>
                </a:solidFill>
                <a:latin typeface="Calibri"/>
                <a:cs typeface="Calibri"/>
              </a:rPr>
              <a:t>Assistant Chief </a:t>
            </a:r>
            <a:r>
              <a:rPr lang="en-US" sz="2400" b="1" spc="-20" dirty="0">
                <a:solidFill>
                  <a:srgbClr val="990033"/>
                </a:solidFill>
                <a:latin typeface="Calibri"/>
                <a:cs typeface="Calibri"/>
              </a:rPr>
              <a:t>– </a:t>
            </a:r>
            <a:r>
              <a:rPr lang="en-US" sz="2000" b="1" spc="-20" dirty="0">
                <a:solidFill>
                  <a:srgbClr val="990033"/>
                </a:solidFill>
                <a:latin typeface="Calibri"/>
                <a:cs typeface="Calibri"/>
              </a:rPr>
              <a:t>Office of Transportation Engineering</a:t>
            </a:r>
          </a:p>
          <a:p>
            <a:pPr marL="12700" marR="5080">
              <a:lnSpc>
                <a:spcPct val="200000"/>
              </a:lnSpc>
            </a:pPr>
            <a:r>
              <a:rPr lang="en-US" sz="2400" b="1" spc="-20" dirty="0">
                <a:solidFill>
                  <a:srgbClr val="990033"/>
                </a:solidFill>
                <a:latin typeface="Calibri"/>
                <a:cs typeface="Calibri"/>
              </a:rPr>
              <a:t>Tracy Diggs </a:t>
            </a:r>
            <a:r>
              <a:rPr sz="2400" b="1" dirty="0">
                <a:solidFill>
                  <a:srgbClr val="990033"/>
                </a:solidFill>
                <a:latin typeface="Calibri"/>
                <a:cs typeface="Calibri"/>
              </a:rPr>
              <a:t>–</a:t>
            </a:r>
            <a:r>
              <a:rPr sz="2400" b="1" spc="-45" dirty="0">
                <a:solidFill>
                  <a:srgbClr val="990033"/>
                </a:solidFill>
                <a:latin typeface="Calibri"/>
                <a:cs typeface="Calibri"/>
              </a:rPr>
              <a:t> </a:t>
            </a:r>
            <a:r>
              <a:rPr lang="en-US" sz="2400" b="1" spc="-20" dirty="0">
                <a:solidFill>
                  <a:srgbClr val="990033"/>
                </a:solidFill>
                <a:latin typeface="Calibri"/>
                <a:cs typeface="Calibri"/>
              </a:rPr>
              <a:t>Chief – Office of Transportation Engineering</a:t>
            </a:r>
          </a:p>
          <a:p>
            <a:pPr marL="12700" marR="5080">
              <a:lnSpc>
                <a:spcPct val="200000"/>
              </a:lnSpc>
            </a:pPr>
            <a:r>
              <a:rPr lang="en-US" sz="2400" b="1" spc="-10" dirty="0">
                <a:solidFill>
                  <a:srgbClr val="990033"/>
                </a:solidFill>
                <a:latin typeface="Calibri"/>
                <a:cs typeface="Calibri"/>
              </a:rPr>
              <a:t>GPI – Engineering Consultants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54126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i="1" spc="-60" dirty="0">
                <a:solidFill>
                  <a:srgbClr val="465A8D"/>
                </a:solidFill>
              </a:rPr>
              <a:t>Typical Traffic</a:t>
            </a:r>
            <a:r>
              <a:rPr i="1" spc="-125" dirty="0">
                <a:solidFill>
                  <a:srgbClr val="465A8D"/>
                </a:solidFill>
                <a:latin typeface="Gill Sans MT"/>
                <a:cs typeface="Gill Sans MT"/>
              </a:rPr>
              <a:t> </a:t>
            </a:r>
            <a:r>
              <a:rPr i="1" dirty="0">
                <a:solidFill>
                  <a:srgbClr val="465A8D"/>
                </a:solidFill>
                <a:latin typeface="Gill Sans MT"/>
                <a:cs typeface="Gill Sans MT"/>
              </a:rPr>
              <a:t>Calming</a:t>
            </a:r>
            <a:r>
              <a:rPr i="1" spc="-100" dirty="0">
                <a:solidFill>
                  <a:srgbClr val="465A8D"/>
                </a:solidFill>
                <a:latin typeface="Gill Sans MT"/>
                <a:cs typeface="Gill Sans MT"/>
              </a:rPr>
              <a:t> </a:t>
            </a:r>
            <a:r>
              <a:rPr lang="en-US" i="1" spc="-100" dirty="0">
                <a:solidFill>
                  <a:srgbClr val="465A8D"/>
                </a:solidFill>
              </a:rPr>
              <a:t>Techniques</a:t>
            </a:r>
            <a:endParaRPr i="1" spc="-10" dirty="0">
              <a:solidFill>
                <a:srgbClr val="465A8D"/>
              </a:solidFill>
              <a:latin typeface="Gill Sans MT"/>
              <a:cs typeface="Gill Sans MT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xfrm>
            <a:off x="1596897" y="1315339"/>
            <a:ext cx="7209790" cy="3497937"/>
          </a:xfrm>
          <a:prstGeom prst="rect">
            <a:avLst/>
          </a:prstGeom>
        </p:spPr>
        <p:txBody>
          <a:bodyPr vert="horz" wrap="square" lIns="0" tIns="162108" rIns="0" bIns="0" rtlCol="0">
            <a:spAutoFit/>
          </a:bodyPr>
          <a:lstStyle/>
          <a:p>
            <a:pPr marL="295275" indent="-282575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3891A7"/>
              </a:buClr>
              <a:buSzPct val="79687"/>
              <a:buFont typeface="Wingdings 2"/>
              <a:buChar char=""/>
              <a:tabLst>
                <a:tab pos="295275" algn="l"/>
              </a:tabLst>
            </a:pPr>
            <a:r>
              <a:rPr lang="en-US" sz="3200" dirty="0">
                <a:latin typeface="Gill Sans MT" panose="020B0502020104020203" pitchFamily="34" charset="0"/>
              </a:rPr>
              <a:t>V</a:t>
            </a:r>
            <a:r>
              <a:rPr lang="en-US" sz="3200" b="0" i="0" dirty="0">
                <a:effectLst/>
                <a:latin typeface="Gill Sans MT" panose="020B0502020104020203" pitchFamily="34" charset="0"/>
              </a:rPr>
              <a:t>ertical deflections (speed humps, bumps, tables, and cushions)</a:t>
            </a:r>
          </a:p>
          <a:p>
            <a:pPr marL="295275" indent="-282575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3891A7"/>
              </a:buClr>
              <a:buSzPct val="79687"/>
              <a:buFont typeface="Wingdings 2"/>
              <a:buChar char=""/>
              <a:tabLst>
                <a:tab pos="295275" algn="l"/>
              </a:tabLst>
            </a:pPr>
            <a:r>
              <a:rPr lang="en-US" sz="3200" dirty="0">
                <a:latin typeface="Gill Sans MT" panose="020B0502020104020203" pitchFamily="34" charset="0"/>
              </a:rPr>
              <a:t>H</a:t>
            </a:r>
            <a:r>
              <a:rPr lang="en-US" sz="3200" b="0" i="0" dirty="0">
                <a:effectLst/>
                <a:latin typeface="Gill Sans MT" panose="020B0502020104020203" pitchFamily="34" charset="0"/>
              </a:rPr>
              <a:t>orizontal shifts (chicanes, roundabouts)</a:t>
            </a:r>
          </a:p>
          <a:p>
            <a:pPr marL="295275" indent="-282575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3891A7"/>
              </a:buClr>
              <a:buSzPct val="79687"/>
              <a:buFont typeface="Wingdings 2"/>
              <a:buChar char=""/>
              <a:tabLst>
                <a:tab pos="295275" algn="l"/>
              </a:tabLst>
            </a:pPr>
            <a:r>
              <a:rPr lang="en-US" sz="3200" dirty="0">
                <a:latin typeface="Gill Sans MT" panose="020B0502020104020203" pitchFamily="34" charset="0"/>
              </a:rPr>
              <a:t>R</a:t>
            </a:r>
            <a:r>
              <a:rPr lang="en-US" sz="3200" b="0" i="0" dirty="0">
                <a:effectLst/>
                <a:latin typeface="Gill Sans MT" panose="020B0502020104020203" pitchFamily="34" charset="0"/>
              </a:rPr>
              <a:t>oadway narrowing (curb bump outs)</a:t>
            </a:r>
            <a:endParaRPr lang="en-US" sz="3200" spc="-25" dirty="0">
              <a:latin typeface="Gill Sans MT" panose="020B0502020104020203" pitchFamily="34" charset="0"/>
            </a:endParaRPr>
          </a:p>
          <a:p>
            <a:pPr marL="295275" indent="-282575">
              <a:lnSpc>
                <a:spcPct val="100000"/>
              </a:lnSpc>
              <a:spcBef>
                <a:spcPts val="810"/>
              </a:spcBef>
              <a:buClr>
                <a:srgbClr val="3891A7"/>
              </a:buClr>
              <a:buSzPct val="79687"/>
              <a:buFont typeface="Wingdings 2"/>
              <a:buChar char=""/>
              <a:tabLst>
                <a:tab pos="295275" algn="l"/>
              </a:tabLst>
            </a:pPr>
            <a:endParaRPr lang="en-US" sz="3200" spc="-25" dirty="0">
              <a:latin typeface="Gill Sans MT"/>
              <a:cs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31645110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5374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US" i="1" spc="-60" dirty="0">
                <a:solidFill>
                  <a:srgbClr val="465A8D"/>
                </a:solidFill>
              </a:rPr>
              <a:t>Speed Cushion</a:t>
            </a:r>
            <a:endParaRPr i="1" spc="-10" dirty="0">
              <a:solidFill>
                <a:srgbClr val="465A8D"/>
              </a:solidFill>
              <a:latin typeface="Gill Sans MT"/>
              <a:cs typeface="Gill Sans MT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09116" y="1219200"/>
            <a:ext cx="7620000" cy="476250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388491" y="6121400"/>
            <a:ext cx="45523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i="1" dirty="0">
                <a:latin typeface="Gill Sans MT"/>
                <a:cs typeface="Gill Sans MT"/>
              </a:rPr>
              <a:t>Image</a:t>
            </a:r>
            <a:r>
              <a:rPr sz="1800" i="1" spc="-40" dirty="0">
                <a:latin typeface="Gill Sans MT"/>
                <a:cs typeface="Gill Sans MT"/>
              </a:rPr>
              <a:t> </a:t>
            </a:r>
            <a:r>
              <a:rPr sz="1800" i="1" dirty="0">
                <a:latin typeface="Gill Sans MT"/>
                <a:cs typeface="Gill Sans MT"/>
              </a:rPr>
              <a:t>from</a:t>
            </a:r>
            <a:r>
              <a:rPr sz="1800" i="1" spc="-30" dirty="0">
                <a:latin typeface="Gill Sans MT"/>
                <a:cs typeface="Gill Sans MT"/>
              </a:rPr>
              <a:t> </a:t>
            </a:r>
            <a:r>
              <a:rPr sz="1800" i="1" dirty="0">
                <a:latin typeface="Gill Sans MT"/>
                <a:cs typeface="Gill Sans MT"/>
              </a:rPr>
              <a:t>the</a:t>
            </a:r>
            <a:r>
              <a:rPr sz="1800" i="1" spc="-40" dirty="0">
                <a:latin typeface="Gill Sans MT"/>
                <a:cs typeface="Gill Sans MT"/>
              </a:rPr>
              <a:t> </a:t>
            </a:r>
            <a:r>
              <a:rPr sz="1800" i="1" spc="-10" dirty="0" err="1">
                <a:latin typeface="Gill Sans MT"/>
                <a:cs typeface="Gill Sans MT"/>
              </a:rPr>
              <a:t>NACTO</a:t>
            </a:r>
            <a:r>
              <a:rPr sz="1800" i="1" spc="-55" dirty="0">
                <a:latin typeface="Gill Sans MT"/>
                <a:cs typeface="Gill Sans MT"/>
              </a:rPr>
              <a:t> </a:t>
            </a:r>
            <a:r>
              <a:rPr sz="1800" i="1" dirty="0">
                <a:latin typeface="Gill Sans MT"/>
                <a:cs typeface="Gill Sans MT"/>
              </a:rPr>
              <a:t>Urban</a:t>
            </a:r>
            <a:r>
              <a:rPr sz="1800" i="1" spc="-25" dirty="0">
                <a:latin typeface="Gill Sans MT"/>
                <a:cs typeface="Gill Sans MT"/>
              </a:rPr>
              <a:t> </a:t>
            </a:r>
            <a:r>
              <a:rPr sz="1800" i="1" dirty="0">
                <a:latin typeface="Gill Sans MT"/>
                <a:cs typeface="Gill Sans MT"/>
              </a:rPr>
              <a:t>Street</a:t>
            </a:r>
            <a:r>
              <a:rPr sz="1800" i="1" spc="-65" dirty="0">
                <a:latin typeface="Gill Sans MT"/>
                <a:cs typeface="Gill Sans MT"/>
              </a:rPr>
              <a:t> </a:t>
            </a:r>
            <a:r>
              <a:rPr sz="1800" i="1" dirty="0">
                <a:latin typeface="Gill Sans MT"/>
                <a:cs typeface="Gill Sans MT"/>
              </a:rPr>
              <a:t>Design</a:t>
            </a:r>
            <a:r>
              <a:rPr sz="1800" i="1" spc="-55" dirty="0">
                <a:latin typeface="Gill Sans MT"/>
                <a:cs typeface="Gill Sans MT"/>
              </a:rPr>
              <a:t> </a:t>
            </a:r>
            <a:r>
              <a:rPr sz="1800" i="1" spc="-10" dirty="0">
                <a:latin typeface="Gill Sans MT"/>
                <a:cs typeface="Gill Sans MT"/>
              </a:rPr>
              <a:t>Guide</a:t>
            </a:r>
            <a:endParaRPr sz="1800" dirty="0">
              <a:latin typeface="Gill Sans MT"/>
              <a:cs typeface="Gill Sans MT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21C309-CB56-AF38-3018-B81C98930A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1BF0C16-9238-4DB6-B4AB-5D105F8D9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400" y="286208"/>
            <a:ext cx="2142998" cy="661720"/>
          </a:xfrm>
        </p:spPr>
        <p:txBody>
          <a:bodyPr/>
          <a:lstStyle/>
          <a:p>
            <a:r>
              <a:rPr lang="en-US" i="1" spc="-60" dirty="0">
                <a:solidFill>
                  <a:srgbClr val="465A8D"/>
                </a:solidFill>
              </a:rPr>
              <a:t>Example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441194-ECF6-0FC5-662A-5B075404DC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47800"/>
            <a:ext cx="9144000" cy="44622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024279C-D837-4A2C-8270-4854C02108E0}"/>
              </a:ext>
            </a:extLst>
          </p:cNvPr>
          <p:cNvSpPr txBox="1"/>
          <p:nvPr/>
        </p:nvSpPr>
        <p:spPr>
          <a:xfrm>
            <a:off x="1295400" y="3962400"/>
            <a:ext cx="1766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465A8D"/>
                </a:solidFill>
              </a:rPr>
              <a:t>Speed cushion</a:t>
            </a:r>
          </a:p>
        </p:txBody>
      </p:sp>
      <p:cxnSp>
        <p:nvCxnSpPr>
          <p:cNvPr id="3" name="Connector: Elbow 2">
            <a:extLst>
              <a:ext uri="{FF2B5EF4-FFF2-40B4-BE49-F238E27FC236}">
                <a16:creationId xmlns:a16="http://schemas.microsoft.com/office/drawing/2014/main" id="{D2C96C80-7F1C-DA6E-F761-A4AC8A9A99BF}"/>
              </a:ext>
            </a:extLst>
          </p:cNvPr>
          <p:cNvCxnSpPr>
            <a:cxnSpLocks/>
          </p:cNvCxnSpPr>
          <p:nvPr/>
        </p:nvCxnSpPr>
        <p:spPr>
          <a:xfrm flipV="1">
            <a:off x="3061854" y="3657600"/>
            <a:ext cx="1052946" cy="533399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19285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5374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US" i="1" spc="-60" dirty="0">
                <a:solidFill>
                  <a:srgbClr val="465A8D"/>
                </a:solidFill>
              </a:rPr>
              <a:t>Chicane</a:t>
            </a:r>
            <a:endParaRPr i="1" spc="-10" dirty="0">
              <a:solidFill>
                <a:srgbClr val="465A8D"/>
              </a:solidFill>
              <a:latin typeface="Gill Sans MT"/>
              <a:cs typeface="Gill Sans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88491" y="6121400"/>
            <a:ext cx="45523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i="1" dirty="0">
                <a:latin typeface="Gill Sans MT"/>
                <a:cs typeface="Gill Sans MT"/>
              </a:rPr>
              <a:t>Image</a:t>
            </a:r>
            <a:r>
              <a:rPr sz="1800" i="1" spc="-40" dirty="0">
                <a:latin typeface="Gill Sans MT"/>
                <a:cs typeface="Gill Sans MT"/>
              </a:rPr>
              <a:t> </a:t>
            </a:r>
            <a:r>
              <a:rPr sz="1800" i="1" dirty="0">
                <a:latin typeface="Gill Sans MT"/>
                <a:cs typeface="Gill Sans MT"/>
              </a:rPr>
              <a:t>from</a:t>
            </a:r>
            <a:r>
              <a:rPr sz="1800" i="1" spc="-30" dirty="0">
                <a:latin typeface="Gill Sans MT"/>
                <a:cs typeface="Gill Sans MT"/>
              </a:rPr>
              <a:t> </a:t>
            </a:r>
            <a:r>
              <a:rPr sz="1800" i="1" dirty="0">
                <a:latin typeface="Gill Sans MT"/>
                <a:cs typeface="Gill Sans MT"/>
              </a:rPr>
              <a:t>the</a:t>
            </a:r>
            <a:r>
              <a:rPr sz="1800" i="1" spc="-40" dirty="0">
                <a:latin typeface="Gill Sans MT"/>
                <a:cs typeface="Gill Sans MT"/>
              </a:rPr>
              <a:t> </a:t>
            </a:r>
            <a:r>
              <a:rPr sz="1800" i="1" spc="-10" dirty="0" err="1">
                <a:latin typeface="Gill Sans MT"/>
                <a:cs typeface="Gill Sans MT"/>
              </a:rPr>
              <a:t>NACTO</a:t>
            </a:r>
            <a:r>
              <a:rPr sz="1800" i="1" spc="-55" dirty="0">
                <a:latin typeface="Gill Sans MT"/>
                <a:cs typeface="Gill Sans MT"/>
              </a:rPr>
              <a:t> </a:t>
            </a:r>
            <a:r>
              <a:rPr sz="1800" i="1" dirty="0">
                <a:latin typeface="Gill Sans MT"/>
                <a:cs typeface="Gill Sans MT"/>
              </a:rPr>
              <a:t>Urban</a:t>
            </a:r>
            <a:r>
              <a:rPr sz="1800" i="1" spc="-25" dirty="0">
                <a:latin typeface="Gill Sans MT"/>
                <a:cs typeface="Gill Sans MT"/>
              </a:rPr>
              <a:t> </a:t>
            </a:r>
            <a:r>
              <a:rPr sz="1800" i="1" dirty="0">
                <a:latin typeface="Gill Sans MT"/>
                <a:cs typeface="Gill Sans MT"/>
              </a:rPr>
              <a:t>Street</a:t>
            </a:r>
            <a:r>
              <a:rPr sz="1800" i="1" spc="-65" dirty="0">
                <a:latin typeface="Gill Sans MT"/>
                <a:cs typeface="Gill Sans MT"/>
              </a:rPr>
              <a:t> </a:t>
            </a:r>
            <a:r>
              <a:rPr sz="1800" i="1" dirty="0">
                <a:latin typeface="Gill Sans MT"/>
                <a:cs typeface="Gill Sans MT"/>
              </a:rPr>
              <a:t>Design</a:t>
            </a:r>
            <a:r>
              <a:rPr sz="1800" i="1" spc="-55" dirty="0">
                <a:latin typeface="Gill Sans MT"/>
                <a:cs typeface="Gill Sans MT"/>
              </a:rPr>
              <a:t> </a:t>
            </a:r>
            <a:r>
              <a:rPr sz="1800" i="1" spc="-10" dirty="0">
                <a:latin typeface="Gill Sans MT"/>
                <a:cs typeface="Gill Sans MT"/>
              </a:rPr>
              <a:t>Guide</a:t>
            </a:r>
            <a:endParaRPr sz="1800" dirty="0">
              <a:latin typeface="Gill Sans MT"/>
              <a:cs typeface="Gill Sans M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3659E62-E007-832D-2714-265BFB75B4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2172" y="1239647"/>
            <a:ext cx="7365661" cy="4657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0007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D4BA39-45BB-D847-57AF-45907B59EE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C4597B8-34FA-0430-5398-4B61A8FB1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0" y="228600"/>
            <a:ext cx="2066798" cy="661720"/>
          </a:xfrm>
        </p:spPr>
        <p:txBody>
          <a:bodyPr/>
          <a:lstStyle/>
          <a:p>
            <a:r>
              <a:rPr lang="en-US" i="1" spc="-60" dirty="0">
                <a:solidFill>
                  <a:srgbClr val="465A8D"/>
                </a:solidFill>
              </a:rPr>
              <a:t>Example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BEAE46-B9DD-A2AC-8D99-9E639E603C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24643"/>
            <a:ext cx="9144000" cy="4408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231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standing next to a road&#10;&#10;Description automatically generated">
            <a:extLst>
              <a:ext uri="{FF2B5EF4-FFF2-40B4-BE49-F238E27FC236}">
                <a16:creationId xmlns:a16="http://schemas.microsoft.com/office/drawing/2014/main" id="{C963DB45-8A4A-EE7A-A8C7-6C4C3D7835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55" b="13333"/>
          <a:stretch/>
        </p:blipFill>
        <p:spPr>
          <a:xfrm>
            <a:off x="152400" y="3824526"/>
            <a:ext cx="5789854" cy="2653683"/>
          </a:xfrm>
          <a:prstGeom prst="rect">
            <a:avLst/>
          </a:prstGeom>
        </p:spPr>
      </p:pic>
      <p:pic>
        <p:nvPicPr>
          <p:cNvPr id="5" name="Picture 4" descr="A storm drain on the side of a road&#10;&#10;Description automatically generated">
            <a:extLst>
              <a:ext uri="{FF2B5EF4-FFF2-40B4-BE49-F238E27FC236}">
                <a16:creationId xmlns:a16="http://schemas.microsoft.com/office/drawing/2014/main" id="{C76016C7-4599-5547-316C-6F01A233C72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5" r="11538" b="17083"/>
          <a:stretch/>
        </p:blipFill>
        <p:spPr>
          <a:xfrm>
            <a:off x="6070106" y="3820087"/>
            <a:ext cx="2895601" cy="265368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93938" y="152400"/>
            <a:ext cx="6940803" cy="945641"/>
          </a:xfrm>
          <a:prstGeom prst="rect">
            <a:avLst/>
          </a:prstGeom>
        </p:spPr>
        <p:txBody>
          <a:bodyPr vert="horz" wrap="square" lIns="0" tIns="254126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i="1" spc="-60" dirty="0">
                <a:solidFill>
                  <a:srgbClr val="465A8D"/>
                </a:solidFill>
                <a:latin typeface="Gill Sans MT"/>
                <a:cs typeface="Gill Sans MT"/>
              </a:rPr>
              <a:t>Roadway Drainage</a:t>
            </a:r>
            <a:endParaRPr i="1" spc="-10" dirty="0">
              <a:solidFill>
                <a:srgbClr val="465A8D"/>
              </a:solidFill>
              <a:latin typeface="Gill Sans MT"/>
              <a:cs typeface="Gill Sans MT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xfrm>
            <a:off x="1593938" y="1346056"/>
            <a:ext cx="7089903" cy="2287349"/>
          </a:xfrm>
          <a:prstGeom prst="rect">
            <a:avLst/>
          </a:prstGeom>
        </p:spPr>
        <p:txBody>
          <a:bodyPr vert="horz" wrap="square" lIns="0" tIns="162108" rIns="0" bIns="0" rtlCol="0">
            <a:spAutoFit/>
          </a:bodyPr>
          <a:lstStyle/>
          <a:p>
            <a:pPr marL="295275" indent="-282575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3891A7"/>
              </a:buClr>
              <a:buSzPct val="79687"/>
              <a:buFont typeface="Wingdings 2"/>
              <a:buChar char=""/>
              <a:tabLst>
                <a:tab pos="295275" algn="l"/>
              </a:tabLst>
            </a:pPr>
            <a:r>
              <a:rPr lang="en-US" sz="3200" spc="-25" dirty="0"/>
              <a:t>Upgrade and repair existing infrastructure impacted by the project</a:t>
            </a:r>
          </a:p>
          <a:p>
            <a:pPr marL="295275" indent="-282575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3891A7"/>
              </a:buClr>
              <a:buSzPct val="79687"/>
              <a:buFont typeface="Wingdings 2"/>
              <a:buChar char=""/>
              <a:tabLst>
                <a:tab pos="295275" algn="l"/>
              </a:tabLst>
            </a:pPr>
            <a:r>
              <a:rPr lang="en-US" sz="3200" spc="-25" dirty="0"/>
              <a:t>Install new drainage structures along proposed closed sections of roadway.</a:t>
            </a:r>
          </a:p>
        </p:txBody>
      </p:sp>
    </p:spTree>
    <p:extLst>
      <p:ext uri="{BB962C8B-B14F-4D97-AF65-F5344CB8AC3E}">
        <p14:creationId xmlns:p14="http://schemas.microsoft.com/office/powerpoint/2010/main" val="28155215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AE5C3C-1B75-7B95-2085-44A96FC073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451D3E8-4E30-BC77-15D6-65008C21AE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9063" y="1066800"/>
            <a:ext cx="5405873" cy="554617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EF911B5-7C7E-A225-2EA7-F978B85FBEC9}"/>
              </a:ext>
            </a:extLst>
          </p:cNvPr>
          <p:cNvSpPr/>
          <p:nvPr/>
        </p:nvSpPr>
        <p:spPr>
          <a:xfrm>
            <a:off x="4114800" y="5350164"/>
            <a:ext cx="190037" cy="745836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tIns="365760" rIns="365760" rtlCol="0" anchor="ctr"/>
          <a:lstStyle/>
          <a:p>
            <a:pPr algn="ctr"/>
            <a:endParaRPr lang="en-US"/>
          </a:p>
        </p:txBody>
      </p:sp>
      <p:sp>
        <p:nvSpPr>
          <p:cNvPr id="2" name="object 3">
            <a:extLst>
              <a:ext uri="{FF2B5EF4-FFF2-40B4-BE49-F238E27FC236}">
                <a16:creationId xmlns:a16="http://schemas.microsoft.com/office/drawing/2014/main" id="{7AD92A9D-4B5D-FB51-ED1E-4D41098B34E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511919" y="0"/>
            <a:ext cx="2673262" cy="945641"/>
          </a:xfrm>
          <a:prstGeom prst="rect">
            <a:avLst/>
          </a:prstGeom>
        </p:spPr>
        <p:txBody>
          <a:bodyPr vert="horz" wrap="square" lIns="0" tIns="254126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i="1" spc="-60">
                <a:solidFill>
                  <a:srgbClr val="465A8D"/>
                </a:solidFill>
              </a:rPr>
              <a:t>Example</a:t>
            </a:r>
            <a:endParaRPr lang="en-US" i="1" spc="-10" dirty="0">
              <a:solidFill>
                <a:srgbClr val="465A8D"/>
              </a:solidFill>
              <a:latin typeface="Gill Sans MT"/>
              <a:cs typeface="Gill Sans M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7968B2-A220-DDC3-1007-9AE3132AA6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091" y="973350"/>
            <a:ext cx="8229600" cy="304852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BA6529C-8CE0-7CE7-A69D-93170F3BFCB0}"/>
              </a:ext>
            </a:extLst>
          </p:cNvPr>
          <p:cNvSpPr/>
          <p:nvPr/>
        </p:nvSpPr>
        <p:spPr>
          <a:xfrm>
            <a:off x="2590800" y="4860228"/>
            <a:ext cx="1188720" cy="45720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tIns="365760" rIns="365760"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22130A-0D2E-6A7E-A4C3-0EEB62584ABF}"/>
              </a:ext>
            </a:extLst>
          </p:cNvPr>
          <p:cNvSpPr/>
          <p:nvPr/>
        </p:nvSpPr>
        <p:spPr>
          <a:xfrm>
            <a:off x="5503069" y="2093523"/>
            <a:ext cx="3048000" cy="45720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tIns="365760" rIns="365760"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617FEC7-F7E7-63C4-0E00-34D787B3BD83}"/>
              </a:ext>
            </a:extLst>
          </p:cNvPr>
          <p:cNvSpPr/>
          <p:nvPr/>
        </p:nvSpPr>
        <p:spPr>
          <a:xfrm>
            <a:off x="5503069" y="1636323"/>
            <a:ext cx="3412331" cy="457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tIns="365760" rIns="365760"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0F2041E-4D88-FE25-ECE2-641463C8E961}"/>
              </a:ext>
            </a:extLst>
          </p:cNvPr>
          <p:cNvSpPr/>
          <p:nvPr/>
        </p:nvSpPr>
        <p:spPr>
          <a:xfrm>
            <a:off x="4070170" y="4953000"/>
            <a:ext cx="862173" cy="457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tIns="365760" rIns="365760"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64FC607-4273-C7A3-FFA2-9E4B6DC8DB09}"/>
              </a:ext>
            </a:extLst>
          </p:cNvPr>
          <p:cNvSpPr/>
          <p:nvPr/>
        </p:nvSpPr>
        <p:spPr>
          <a:xfrm>
            <a:off x="4070169" y="6019800"/>
            <a:ext cx="862173" cy="457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tIns="365760" rIns="365760"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9ACDA8-C72B-DC39-0962-52C2ABDC04D3}"/>
              </a:ext>
            </a:extLst>
          </p:cNvPr>
          <p:cNvSpPr/>
          <p:nvPr/>
        </p:nvSpPr>
        <p:spPr>
          <a:xfrm>
            <a:off x="5745229" y="5197764"/>
            <a:ext cx="707585" cy="15240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tIns="365760" rIns="365760"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67BFC79-4B3E-6297-666C-C9DEAA050B61}"/>
              </a:ext>
            </a:extLst>
          </p:cNvPr>
          <p:cNvSpPr/>
          <p:nvPr/>
        </p:nvSpPr>
        <p:spPr>
          <a:xfrm>
            <a:off x="4138258" y="4468188"/>
            <a:ext cx="862173" cy="457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tIns="365760" rIns="36576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151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1" grpId="0" animBg="1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1B0743-0284-3ECA-56DC-EE1EAC6F01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5FF45064-0C23-45D3-D0CD-FB8674D4278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93938" y="152400"/>
            <a:ext cx="6940803" cy="945641"/>
          </a:xfrm>
          <a:prstGeom prst="rect">
            <a:avLst/>
          </a:prstGeom>
        </p:spPr>
        <p:txBody>
          <a:bodyPr vert="horz" wrap="square" lIns="0" tIns="254126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i="1" spc="-60" dirty="0">
                <a:solidFill>
                  <a:srgbClr val="465A8D"/>
                </a:solidFill>
                <a:latin typeface="Gill Sans MT"/>
                <a:cs typeface="Gill Sans MT"/>
              </a:rPr>
              <a:t>Looking forward </a:t>
            </a:r>
            <a:endParaRPr i="1" spc="-10" dirty="0">
              <a:solidFill>
                <a:srgbClr val="465A8D"/>
              </a:solidFill>
              <a:latin typeface="Gill Sans MT"/>
              <a:cs typeface="Gill Sans MT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C75CAC66-8843-6C2F-46BE-5E50C771944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593938" y="1421039"/>
            <a:ext cx="7089903" cy="3195290"/>
          </a:xfrm>
          <a:prstGeom prst="rect">
            <a:avLst/>
          </a:prstGeom>
        </p:spPr>
        <p:txBody>
          <a:bodyPr vert="horz" wrap="square" lIns="0" tIns="162108" rIns="0" bIns="0" rtlCol="0">
            <a:spAutoFit/>
          </a:bodyPr>
          <a:lstStyle/>
          <a:p>
            <a:pPr marL="295275" indent="-282575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3891A7"/>
              </a:buClr>
              <a:buSzPct val="79687"/>
              <a:buFont typeface="Wingdings 2"/>
              <a:buChar char=""/>
              <a:tabLst>
                <a:tab pos="295275" algn="l"/>
              </a:tabLst>
            </a:pPr>
            <a:r>
              <a:rPr lang="en-US" sz="3200" spc="-25" dirty="0"/>
              <a:t>Next milestone is at 65% design.</a:t>
            </a:r>
          </a:p>
          <a:p>
            <a:pPr marL="752475" lvl="1" indent="-282575">
              <a:spcBef>
                <a:spcPts val="600"/>
              </a:spcBef>
              <a:spcAft>
                <a:spcPts val="600"/>
              </a:spcAft>
              <a:buClr>
                <a:srgbClr val="3891A7"/>
              </a:buClr>
              <a:buSzPct val="79687"/>
              <a:buFont typeface="Wingdings 2"/>
              <a:buChar char=""/>
              <a:tabLst>
                <a:tab pos="295275" algn="l"/>
              </a:tabLst>
            </a:pPr>
            <a:r>
              <a:rPr lang="en-US" sz="2300" spc="-25" dirty="0"/>
              <a:t>Refine roadway design.</a:t>
            </a:r>
          </a:p>
          <a:p>
            <a:pPr marL="752475" lvl="1" indent="-282575">
              <a:spcBef>
                <a:spcPts val="600"/>
              </a:spcBef>
              <a:spcAft>
                <a:spcPts val="600"/>
              </a:spcAft>
              <a:buClr>
                <a:srgbClr val="3891A7"/>
              </a:buClr>
              <a:buSzPct val="79687"/>
              <a:buFont typeface="Wingdings 2"/>
              <a:buChar char=""/>
              <a:tabLst>
                <a:tab pos="295275" algn="l"/>
              </a:tabLst>
            </a:pPr>
            <a:r>
              <a:rPr lang="en-US" sz="2300" spc="-25" dirty="0"/>
              <a:t>Detailed storm drain analysis.</a:t>
            </a:r>
          </a:p>
          <a:p>
            <a:pPr marL="752475" lvl="1" indent="-282575">
              <a:spcBef>
                <a:spcPts val="600"/>
              </a:spcBef>
              <a:spcAft>
                <a:spcPts val="600"/>
              </a:spcAft>
              <a:buClr>
                <a:srgbClr val="3891A7"/>
              </a:buClr>
              <a:buSzPct val="79687"/>
              <a:buFont typeface="Wingdings 2"/>
              <a:buChar char=""/>
              <a:tabLst>
                <a:tab pos="295275" algn="l"/>
              </a:tabLst>
            </a:pPr>
            <a:r>
              <a:rPr lang="en-US" sz="2300" spc="-25" dirty="0"/>
              <a:t>Update erosion and sediment control.</a:t>
            </a:r>
          </a:p>
          <a:p>
            <a:pPr marL="752475" lvl="1" indent="-282575">
              <a:spcBef>
                <a:spcPts val="600"/>
              </a:spcBef>
              <a:spcAft>
                <a:spcPts val="600"/>
              </a:spcAft>
              <a:buClr>
                <a:srgbClr val="3891A7"/>
              </a:buClr>
              <a:buSzPct val="79687"/>
              <a:buFont typeface="Wingdings 2"/>
              <a:buChar char=""/>
              <a:tabLst>
                <a:tab pos="295275" algn="l"/>
              </a:tabLst>
            </a:pPr>
            <a:r>
              <a:rPr lang="en-US" sz="2300" spc="-25" dirty="0"/>
              <a:t>Revise stormwater management design.</a:t>
            </a:r>
          </a:p>
          <a:p>
            <a:pPr marL="752475" lvl="1" indent="-282575">
              <a:spcBef>
                <a:spcPts val="600"/>
              </a:spcBef>
              <a:spcAft>
                <a:spcPts val="600"/>
              </a:spcAft>
              <a:buClr>
                <a:srgbClr val="3891A7"/>
              </a:buClr>
              <a:buSzPct val="79687"/>
              <a:buFont typeface="Wingdings 2"/>
              <a:buChar char=""/>
              <a:tabLst>
                <a:tab pos="295275" algn="l"/>
              </a:tabLst>
            </a:pPr>
            <a:r>
              <a:rPr lang="en-US" sz="2300" spc="-25" dirty="0"/>
              <a:t>Preliminary plats.</a:t>
            </a:r>
          </a:p>
        </p:txBody>
      </p:sp>
    </p:spTree>
    <p:extLst>
      <p:ext uri="{BB962C8B-B14F-4D97-AF65-F5344CB8AC3E}">
        <p14:creationId xmlns:p14="http://schemas.microsoft.com/office/powerpoint/2010/main" val="40505122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27604" y="97535"/>
            <a:ext cx="4054602" cy="121843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777364">
              <a:lnSpc>
                <a:spcPct val="100000"/>
              </a:lnSpc>
              <a:spcBef>
                <a:spcPts val="95"/>
              </a:spcBef>
            </a:pPr>
            <a:r>
              <a:rPr i="1" dirty="0">
                <a:solidFill>
                  <a:srgbClr val="465A8D"/>
                </a:solidFill>
                <a:latin typeface="Gill Sans MT"/>
                <a:cs typeface="Gill Sans MT"/>
              </a:rPr>
              <a:t>Project</a:t>
            </a:r>
            <a:r>
              <a:rPr i="1" spc="-180" dirty="0">
                <a:solidFill>
                  <a:srgbClr val="465A8D"/>
                </a:solidFill>
                <a:latin typeface="Gill Sans MT"/>
                <a:cs typeface="Gill Sans MT"/>
              </a:rPr>
              <a:t> </a:t>
            </a:r>
            <a:r>
              <a:rPr i="1" spc="-10" dirty="0">
                <a:solidFill>
                  <a:srgbClr val="465A8D"/>
                </a:solidFill>
                <a:latin typeface="Gill Sans MT"/>
                <a:cs typeface="Gill Sans MT"/>
              </a:rPr>
              <a:t>Schedule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679194" y="1540890"/>
            <a:ext cx="6786245" cy="367087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latin typeface="Gill Sans MT"/>
                <a:cs typeface="Gill Sans MT"/>
              </a:rPr>
              <a:t>Study</a:t>
            </a:r>
            <a:r>
              <a:rPr sz="3200" spc="-15" dirty="0">
                <a:latin typeface="Gill Sans MT"/>
                <a:cs typeface="Gill Sans MT"/>
              </a:rPr>
              <a:t> </a:t>
            </a:r>
            <a:r>
              <a:rPr sz="3200" spc="-20" dirty="0">
                <a:latin typeface="Gill Sans MT"/>
                <a:cs typeface="Gill Sans MT"/>
              </a:rPr>
              <a:t>Phase</a:t>
            </a:r>
            <a:endParaRPr sz="3200" dirty="0">
              <a:latin typeface="Gill Sans MT"/>
              <a:cs typeface="Gill Sans MT"/>
            </a:endParaRPr>
          </a:p>
          <a:p>
            <a:pPr marL="354965" indent="-342265">
              <a:lnSpc>
                <a:spcPct val="100000"/>
              </a:lnSpc>
              <a:spcBef>
                <a:spcPts val="45"/>
              </a:spcBef>
              <a:buFont typeface="Arial"/>
              <a:buChar char="•"/>
              <a:tabLst>
                <a:tab pos="354965" algn="l"/>
              </a:tabLst>
            </a:pPr>
            <a:r>
              <a:rPr sz="2000" dirty="0">
                <a:solidFill>
                  <a:srgbClr val="465A8D"/>
                </a:solidFill>
                <a:latin typeface="Gill Sans MT"/>
                <a:cs typeface="Gill Sans MT"/>
              </a:rPr>
              <a:t>July</a:t>
            </a:r>
            <a:r>
              <a:rPr sz="2000" spc="-35" dirty="0">
                <a:solidFill>
                  <a:srgbClr val="465A8D"/>
                </a:solidFill>
                <a:latin typeface="Gill Sans MT"/>
                <a:cs typeface="Gill Sans MT"/>
              </a:rPr>
              <a:t> </a:t>
            </a:r>
            <a:r>
              <a:rPr sz="2000" dirty="0">
                <a:solidFill>
                  <a:srgbClr val="465A8D"/>
                </a:solidFill>
                <a:latin typeface="Gill Sans MT"/>
                <a:cs typeface="Gill Sans MT"/>
              </a:rPr>
              <a:t>2021</a:t>
            </a:r>
            <a:r>
              <a:rPr sz="2000" spc="-25" dirty="0">
                <a:solidFill>
                  <a:srgbClr val="465A8D"/>
                </a:solidFill>
                <a:latin typeface="Gill Sans MT"/>
                <a:cs typeface="Gill Sans MT"/>
              </a:rPr>
              <a:t> </a:t>
            </a:r>
            <a:r>
              <a:rPr sz="2000" dirty="0">
                <a:solidFill>
                  <a:srgbClr val="465A8D"/>
                </a:solidFill>
                <a:latin typeface="Gill Sans MT"/>
                <a:cs typeface="Gill Sans MT"/>
              </a:rPr>
              <a:t>–</a:t>
            </a:r>
            <a:r>
              <a:rPr sz="2000" spc="-5" dirty="0">
                <a:solidFill>
                  <a:srgbClr val="465A8D"/>
                </a:solidFill>
                <a:latin typeface="Gill Sans MT"/>
                <a:cs typeface="Gill Sans MT"/>
              </a:rPr>
              <a:t> </a:t>
            </a:r>
            <a:r>
              <a:rPr sz="2000" dirty="0">
                <a:solidFill>
                  <a:srgbClr val="465A8D"/>
                </a:solidFill>
                <a:latin typeface="Gill Sans MT"/>
                <a:cs typeface="Gill Sans MT"/>
              </a:rPr>
              <a:t>January</a:t>
            </a:r>
            <a:r>
              <a:rPr sz="2000" spc="-45" dirty="0">
                <a:solidFill>
                  <a:srgbClr val="465A8D"/>
                </a:solidFill>
                <a:latin typeface="Gill Sans MT"/>
                <a:cs typeface="Gill Sans MT"/>
              </a:rPr>
              <a:t> </a:t>
            </a:r>
            <a:r>
              <a:rPr sz="2000" spc="-20" dirty="0">
                <a:solidFill>
                  <a:srgbClr val="465A8D"/>
                </a:solidFill>
                <a:latin typeface="Gill Sans MT"/>
                <a:cs typeface="Gill Sans MT"/>
              </a:rPr>
              <a:t>2023</a:t>
            </a:r>
            <a:endParaRPr sz="2000" dirty="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lr>
                <a:srgbClr val="465A8D"/>
              </a:buClr>
              <a:buFont typeface="Arial"/>
              <a:buChar char="•"/>
            </a:pPr>
            <a:endParaRPr sz="2000" dirty="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3200" dirty="0">
                <a:latin typeface="Gill Sans MT"/>
                <a:cs typeface="Gill Sans MT"/>
              </a:rPr>
              <a:t>Design</a:t>
            </a:r>
            <a:r>
              <a:rPr sz="3200" spc="-25" dirty="0">
                <a:latin typeface="Gill Sans MT"/>
                <a:cs typeface="Gill Sans MT"/>
              </a:rPr>
              <a:t> </a:t>
            </a:r>
            <a:r>
              <a:rPr sz="3200" spc="-10" dirty="0">
                <a:latin typeface="Gill Sans MT"/>
                <a:cs typeface="Gill Sans MT"/>
              </a:rPr>
              <a:t>Phase</a:t>
            </a:r>
            <a:endParaRPr sz="3200" dirty="0">
              <a:latin typeface="Gill Sans MT"/>
              <a:cs typeface="Gill Sans MT"/>
            </a:endParaRPr>
          </a:p>
          <a:p>
            <a:pPr marL="354965" indent="-342265">
              <a:lnSpc>
                <a:spcPct val="100000"/>
              </a:lnSpc>
              <a:spcBef>
                <a:spcPts val="50"/>
              </a:spcBef>
              <a:buFont typeface="Arial"/>
              <a:buChar char="•"/>
              <a:tabLst>
                <a:tab pos="354965" algn="l"/>
              </a:tabLst>
            </a:pPr>
            <a:r>
              <a:rPr sz="2000" dirty="0">
                <a:solidFill>
                  <a:srgbClr val="465A8D"/>
                </a:solidFill>
                <a:latin typeface="Gill Sans MT"/>
                <a:cs typeface="Gill Sans MT"/>
              </a:rPr>
              <a:t>202</a:t>
            </a:r>
            <a:r>
              <a:rPr lang="en-US" sz="2000" dirty="0">
                <a:solidFill>
                  <a:srgbClr val="465A8D"/>
                </a:solidFill>
                <a:latin typeface="Gill Sans MT"/>
                <a:cs typeface="Gill Sans MT"/>
              </a:rPr>
              <a:t>4</a:t>
            </a:r>
            <a:r>
              <a:rPr sz="2000" dirty="0">
                <a:solidFill>
                  <a:srgbClr val="465A8D"/>
                </a:solidFill>
                <a:latin typeface="Gill Sans MT"/>
                <a:cs typeface="Gill Sans MT"/>
              </a:rPr>
              <a:t>-</a:t>
            </a:r>
            <a:r>
              <a:rPr sz="2000" spc="-20" dirty="0">
                <a:solidFill>
                  <a:srgbClr val="465A8D"/>
                </a:solidFill>
                <a:latin typeface="Gill Sans MT"/>
                <a:cs typeface="Gill Sans MT"/>
              </a:rPr>
              <a:t>202</a:t>
            </a:r>
            <a:r>
              <a:rPr lang="en-US" sz="2000" spc="-20" dirty="0">
                <a:solidFill>
                  <a:srgbClr val="465A8D"/>
                </a:solidFill>
                <a:latin typeface="Gill Sans MT"/>
                <a:cs typeface="Gill Sans MT"/>
              </a:rPr>
              <a:t>6</a:t>
            </a:r>
            <a:endParaRPr sz="2000" dirty="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lr>
                <a:srgbClr val="465A8D"/>
              </a:buClr>
              <a:buFont typeface="Arial"/>
              <a:buChar char="•"/>
            </a:pPr>
            <a:endParaRPr sz="2000" dirty="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</a:pPr>
            <a:r>
              <a:rPr sz="3200" dirty="0">
                <a:latin typeface="Gill Sans MT"/>
                <a:cs typeface="Gill Sans MT"/>
              </a:rPr>
              <a:t>Construction</a:t>
            </a:r>
            <a:r>
              <a:rPr sz="3200" spc="-55" dirty="0">
                <a:latin typeface="Gill Sans MT"/>
                <a:cs typeface="Gill Sans MT"/>
              </a:rPr>
              <a:t> </a:t>
            </a:r>
            <a:r>
              <a:rPr sz="3200" spc="-10" dirty="0">
                <a:latin typeface="Gill Sans MT"/>
                <a:cs typeface="Gill Sans MT"/>
              </a:rPr>
              <a:t>Phase</a:t>
            </a:r>
            <a:endParaRPr sz="3200" dirty="0">
              <a:latin typeface="Gill Sans MT"/>
              <a:cs typeface="Gill Sans MT"/>
            </a:endParaRPr>
          </a:p>
          <a:p>
            <a:pPr marL="299085" marR="5080" indent="-287020">
              <a:lnSpc>
                <a:spcPct val="100000"/>
              </a:lnSpc>
              <a:spcBef>
                <a:spcPts val="50"/>
              </a:spcBef>
              <a:buFont typeface="Arial"/>
              <a:buChar char="•"/>
              <a:tabLst>
                <a:tab pos="299085" algn="l"/>
              </a:tabLst>
            </a:pPr>
            <a:r>
              <a:rPr sz="2000" dirty="0">
                <a:solidFill>
                  <a:srgbClr val="465A8D"/>
                </a:solidFill>
                <a:latin typeface="Gill Sans MT"/>
                <a:cs typeface="Gill Sans MT"/>
              </a:rPr>
              <a:t>Anticipated</a:t>
            </a:r>
            <a:r>
              <a:rPr sz="2000" spc="-40" dirty="0">
                <a:solidFill>
                  <a:srgbClr val="465A8D"/>
                </a:solidFill>
                <a:latin typeface="Gill Sans MT"/>
                <a:cs typeface="Gill Sans MT"/>
              </a:rPr>
              <a:t> </a:t>
            </a:r>
            <a:r>
              <a:rPr sz="2000" dirty="0">
                <a:solidFill>
                  <a:srgbClr val="465A8D"/>
                </a:solidFill>
                <a:latin typeface="Gill Sans MT"/>
                <a:cs typeface="Gill Sans MT"/>
              </a:rPr>
              <a:t>start</a:t>
            </a:r>
            <a:r>
              <a:rPr sz="2000" spc="-25" dirty="0">
                <a:solidFill>
                  <a:srgbClr val="465A8D"/>
                </a:solidFill>
                <a:latin typeface="Gill Sans MT"/>
                <a:cs typeface="Gill Sans MT"/>
              </a:rPr>
              <a:t> </a:t>
            </a:r>
            <a:r>
              <a:rPr sz="2000" dirty="0">
                <a:solidFill>
                  <a:srgbClr val="465A8D"/>
                </a:solidFill>
                <a:latin typeface="Gill Sans MT"/>
                <a:cs typeface="Gill Sans MT"/>
              </a:rPr>
              <a:t>in</a:t>
            </a:r>
            <a:r>
              <a:rPr sz="2000" spc="5" dirty="0">
                <a:solidFill>
                  <a:srgbClr val="465A8D"/>
                </a:solidFill>
                <a:latin typeface="Gill Sans MT"/>
                <a:cs typeface="Gill Sans MT"/>
              </a:rPr>
              <a:t> </a:t>
            </a:r>
            <a:r>
              <a:rPr sz="2000" dirty="0">
                <a:solidFill>
                  <a:srgbClr val="465A8D"/>
                </a:solidFill>
                <a:latin typeface="Gill Sans MT"/>
                <a:cs typeface="Gill Sans MT"/>
              </a:rPr>
              <a:t>202</a:t>
            </a:r>
            <a:r>
              <a:rPr lang="en-US" sz="2000" dirty="0">
                <a:solidFill>
                  <a:srgbClr val="465A8D"/>
                </a:solidFill>
                <a:latin typeface="Gill Sans MT"/>
                <a:cs typeface="Gill Sans MT"/>
              </a:rPr>
              <a:t>7</a:t>
            </a:r>
            <a:r>
              <a:rPr sz="2000" spc="-35" dirty="0">
                <a:solidFill>
                  <a:srgbClr val="465A8D"/>
                </a:solidFill>
                <a:latin typeface="Gill Sans MT"/>
                <a:cs typeface="Gill Sans MT"/>
              </a:rPr>
              <a:t> </a:t>
            </a:r>
            <a:r>
              <a:rPr sz="2000" dirty="0">
                <a:solidFill>
                  <a:srgbClr val="465A8D"/>
                </a:solidFill>
                <a:latin typeface="Gill Sans MT"/>
                <a:cs typeface="Gill Sans MT"/>
              </a:rPr>
              <a:t>as</a:t>
            </a:r>
            <a:r>
              <a:rPr sz="2000" spc="-10" dirty="0">
                <a:solidFill>
                  <a:srgbClr val="465A8D"/>
                </a:solidFill>
                <a:latin typeface="Gill Sans MT"/>
                <a:cs typeface="Gill Sans MT"/>
              </a:rPr>
              <a:t> currently</a:t>
            </a:r>
            <a:r>
              <a:rPr sz="2000" spc="-45" dirty="0">
                <a:solidFill>
                  <a:srgbClr val="465A8D"/>
                </a:solidFill>
                <a:latin typeface="Gill Sans MT"/>
                <a:cs typeface="Gill Sans MT"/>
              </a:rPr>
              <a:t> </a:t>
            </a:r>
            <a:r>
              <a:rPr lang="en-US" sz="2000" dirty="0">
                <a:solidFill>
                  <a:srgbClr val="465A8D"/>
                </a:solidFill>
                <a:latin typeface="Gill Sans MT"/>
                <a:cs typeface="Gill Sans MT"/>
              </a:rPr>
              <a:t>proposed in the Fiscal 2025 Adopted </a:t>
            </a:r>
            <a:r>
              <a:rPr sz="2000" dirty="0">
                <a:solidFill>
                  <a:srgbClr val="465A8D"/>
                </a:solidFill>
                <a:latin typeface="Gill Sans MT"/>
                <a:cs typeface="Gill Sans MT"/>
              </a:rPr>
              <a:t>Capital</a:t>
            </a:r>
            <a:r>
              <a:rPr sz="2000" spc="-85" dirty="0">
                <a:solidFill>
                  <a:srgbClr val="465A8D"/>
                </a:solidFill>
                <a:latin typeface="Gill Sans MT"/>
                <a:cs typeface="Gill Sans MT"/>
              </a:rPr>
              <a:t> </a:t>
            </a:r>
            <a:r>
              <a:rPr sz="2000" spc="-10" dirty="0">
                <a:solidFill>
                  <a:srgbClr val="465A8D"/>
                </a:solidFill>
                <a:latin typeface="Gill Sans MT"/>
                <a:cs typeface="Gill Sans MT"/>
              </a:rPr>
              <a:t>Improvement</a:t>
            </a:r>
            <a:r>
              <a:rPr sz="2000" spc="-100" dirty="0">
                <a:solidFill>
                  <a:srgbClr val="465A8D"/>
                </a:solidFill>
                <a:latin typeface="Gill Sans MT"/>
                <a:cs typeface="Gill Sans MT"/>
              </a:rPr>
              <a:t> </a:t>
            </a:r>
            <a:r>
              <a:rPr sz="2000" dirty="0">
                <a:solidFill>
                  <a:srgbClr val="465A8D"/>
                </a:solidFill>
                <a:latin typeface="Gill Sans MT"/>
                <a:cs typeface="Gill Sans MT"/>
              </a:rPr>
              <a:t>Program</a:t>
            </a:r>
            <a:r>
              <a:rPr sz="2000" spc="-75" dirty="0">
                <a:solidFill>
                  <a:srgbClr val="465A8D"/>
                </a:solidFill>
                <a:latin typeface="Gill Sans MT"/>
                <a:cs typeface="Gill Sans MT"/>
              </a:rPr>
              <a:t> </a:t>
            </a:r>
            <a:r>
              <a:rPr sz="2000" spc="-10" dirty="0">
                <a:solidFill>
                  <a:srgbClr val="465A8D"/>
                </a:solidFill>
                <a:latin typeface="Gill Sans MT"/>
                <a:cs typeface="Gill Sans MT"/>
              </a:rPr>
              <a:t>Budget</a:t>
            </a:r>
            <a:r>
              <a:rPr lang="en-US" sz="2000" spc="-10" dirty="0">
                <a:solidFill>
                  <a:srgbClr val="465A8D"/>
                </a:solidFill>
                <a:latin typeface="Gill Sans MT"/>
                <a:cs typeface="Gill Sans MT"/>
              </a:rPr>
              <a:t> FY2025-2030</a:t>
            </a:r>
            <a:endParaRPr sz="2000" dirty="0">
              <a:latin typeface="Gill Sans MT"/>
              <a:cs typeface="Gill Sans MT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62812" y="339852"/>
            <a:ext cx="3004566" cy="121843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54126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Questions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xfrm>
            <a:off x="1596897" y="1315339"/>
            <a:ext cx="7209790" cy="2505814"/>
          </a:xfrm>
          <a:prstGeom prst="rect">
            <a:avLst/>
          </a:prstGeom>
        </p:spPr>
        <p:txBody>
          <a:bodyPr vert="horz" wrap="square" lIns="0" tIns="165100" rIns="0" bIns="0" rtlCol="0">
            <a:spAutoFit/>
          </a:bodyPr>
          <a:lstStyle/>
          <a:p>
            <a:pPr marL="295910" indent="-283210">
              <a:lnSpc>
                <a:spcPct val="100000"/>
              </a:lnSpc>
              <a:spcBef>
                <a:spcPts val="1300"/>
              </a:spcBef>
              <a:buClr>
                <a:srgbClr val="3891A7"/>
              </a:buClr>
              <a:buSzPct val="79629"/>
              <a:buFont typeface="Wingdings 2"/>
              <a:buChar char=""/>
              <a:tabLst>
                <a:tab pos="295910" algn="l"/>
              </a:tabLst>
            </a:pPr>
            <a:r>
              <a:rPr spc="-65" dirty="0"/>
              <a:t>We</a:t>
            </a:r>
            <a:r>
              <a:rPr spc="-35" dirty="0"/>
              <a:t> </a:t>
            </a:r>
            <a:r>
              <a:rPr dirty="0"/>
              <a:t>will</a:t>
            </a:r>
            <a:r>
              <a:rPr spc="-45" dirty="0"/>
              <a:t> </a:t>
            </a:r>
            <a:r>
              <a:rPr dirty="0"/>
              <a:t>now</a:t>
            </a:r>
            <a:r>
              <a:rPr spc="-50" dirty="0"/>
              <a:t> </a:t>
            </a:r>
            <a:r>
              <a:rPr dirty="0"/>
              <a:t>open</a:t>
            </a:r>
            <a:r>
              <a:rPr spc="-45" dirty="0"/>
              <a:t> </a:t>
            </a:r>
            <a:r>
              <a:rPr dirty="0"/>
              <a:t>the</a:t>
            </a:r>
            <a:r>
              <a:rPr spc="-45" dirty="0"/>
              <a:t> </a:t>
            </a:r>
            <a:r>
              <a:rPr dirty="0"/>
              <a:t>meeting</a:t>
            </a:r>
            <a:r>
              <a:rPr spc="-50" dirty="0"/>
              <a:t> </a:t>
            </a:r>
            <a:r>
              <a:rPr dirty="0"/>
              <a:t>for</a:t>
            </a:r>
            <a:r>
              <a:rPr spc="-35" dirty="0"/>
              <a:t> </a:t>
            </a:r>
            <a:r>
              <a:rPr spc="-10" dirty="0"/>
              <a:t>questions.</a:t>
            </a:r>
          </a:p>
          <a:p>
            <a:pPr marL="295910" marR="5080" indent="-283845">
              <a:lnSpc>
                <a:spcPct val="100000"/>
              </a:lnSpc>
              <a:spcBef>
                <a:spcPts val="1200"/>
              </a:spcBef>
              <a:buClr>
                <a:srgbClr val="3891A7"/>
              </a:buClr>
              <a:buSzPct val="79629"/>
              <a:buFont typeface="Wingdings 2"/>
              <a:buChar char=""/>
              <a:tabLst>
                <a:tab pos="295910" algn="l"/>
              </a:tabLst>
            </a:pPr>
            <a:r>
              <a:rPr dirty="0"/>
              <a:t>Meeting</a:t>
            </a:r>
            <a:r>
              <a:rPr spc="-80" dirty="0"/>
              <a:t> </a:t>
            </a:r>
            <a:r>
              <a:rPr dirty="0"/>
              <a:t>minutes</a:t>
            </a:r>
            <a:r>
              <a:rPr spc="-35" dirty="0"/>
              <a:t> </a:t>
            </a:r>
            <a:r>
              <a:rPr dirty="0"/>
              <a:t>from</a:t>
            </a:r>
            <a:r>
              <a:rPr spc="-15" dirty="0"/>
              <a:t> </a:t>
            </a:r>
            <a:r>
              <a:rPr dirty="0"/>
              <a:t>this</a:t>
            </a:r>
            <a:r>
              <a:rPr spc="-45" dirty="0"/>
              <a:t> </a:t>
            </a:r>
            <a:r>
              <a:rPr spc="-10" dirty="0"/>
              <a:t>meeting,</a:t>
            </a:r>
            <a:r>
              <a:rPr spc="-280" dirty="0"/>
              <a:t> </a:t>
            </a:r>
            <a:r>
              <a:rPr spc="-10" dirty="0"/>
              <a:t>including </a:t>
            </a:r>
            <a:r>
              <a:rPr dirty="0"/>
              <a:t>comments</a:t>
            </a:r>
            <a:r>
              <a:rPr spc="-5" dirty="0"/>
              <a:t> </a:t>
            </a:r>
            <a:r>
              <a:rPr dirty="0"/>
              <a:t>and</a:t>
            </a:r>
            <a:r>
              <a:rPr spc="-15" dirty="0"/>
              <a:t> </a:t>
            </a:r>
            <a:r>
              <a:rPr spc="-10" dirty="0"/>
              <a:t>responses,</a:t>
            </a:r>
            <a:r>
              <a:rPr spc="-320" dirty="0"/>
              <a:t> </a:t>
            </a:r>
            <a:r>
              <a:rPr dirty="0"/>
              <a:t>will</a:t>
            </a:r>
            <a:r>
              <a:rPr spc="-20" dirty="0"/>
              <a:t> </a:t>
            </a:r>
            <a:r>
              <a:rPr dirty="0"/>
              <a:t>be</a:t>
            </a:r>
            <a:r>
              <a:rPr spc="-20" dirty="0"/>
              <a:t> </a:t>
            </a:r>
            <a:r>
              <a:rPr dirty="0"/>
              <a:t>uploaded</a:t>
            </a:r>
            <a:r>
              <a:rPr spc="-35" dirty="0"/>
              <a:t> </a:t>
            </a:r>
            <a:r>
              <a:rPr dirty="0"/>
              <a:t>to</a:t>
            </a:r>
            <a:r>
              <a:rPr spc="-5" dirty="0"/>
              <a:t> </a:t>
            </a:r>
            <a:r>
              <a:rPr spc="-25" dirty="0"/>
              <a:t>our </a:t>
            </a:r>
            <a:r>
              <a:rPr dirty="0"/>
              <a:t>website</a:t>
            </a:r>
            <a:r>
              <a:rPr lang="en-US" dirty="0"/>
              <a:t>.</a:t>
            </a:r>
            <a:endParaRPr spc="-20" dirty="0"/>
          </a:p>
          <a:p>
            <a:pPr marL="45720" algn="ctr">
              <a:lnSpc>
                <a:spcPct val="100000"/>
              </a:lnSpc>
            </a:pPr>
            <a:r>
              <a:rPr sz="3400" i="1" dirty="0">
                <a:solidFill>
                  <a:srgbClr val="465A8D"/>
                </a:solidFill>
                <a:latin typeface="Gill Sans MT"/>
                <a:cs typeface="Gill Sans MT"/>
              </a:rPr>
              <a:t>Thank</a:t>
            </a:r>
            <a:r>
              <a:rPr sz="3400" i="1" spc="-55" dirty="0">
                <a:solidFill>
                  <a:srgbClr val="465A8D"/>
                </a:solidFill>
                <a:latin typeface="Gill Sans MT"/>
                <a:cs typeface="Gill Sans MT"/>
              </a:rPr>
              <a:t> </a:t>
            </a:r>
            <a:r>
              <a:rPr sz="3400" i="1" spc="-20" dirty="0">
                <a:solidFill>
                  <a:srgbClr val="465A8D"/>
                </a:solidFill>
                <a:latin typeface="Gill Sans MT"/>
                <a:cs typeface="Gill Sans MT"/>
              </a:rPr>
              <a:t>you!</a:t>
            </a:r>
            <a:endParaRPr sz="3400" dirty="0">
              <a:latin typeface="Gill Sans MT"/>
              <a:cs typeface="Gill Sans MT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152" y="304800"/>
            <a:ext cx="1371600" cy="13716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59785C-EDA1-6192-E01C-1B3A53D97A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EFDB2471-B075-1235-163A-6F8B7EDFBE8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54126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pc="-10" dirty="0"/>
              <a:t>Project Timeline</a:t>
            </a:r>
            <a:endParaRPr spc="-10" dirty="0"/>
          </a:p>
        </p:txBody>
      </p:sp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40286128-4EA0-74E1-832D-1BCA00C577E3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57574" y="2267172"/>
            <a:ext cx="885254" cy="828802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B0125EF-8C4D-A8E3-81DA-A34CD2CF6E99}"/>
              </a:ext>
            </a:extLst>
          </p:cNvPr>
          <p:cNvSpPr txBox="1"/>
          <p:nvPr/>
        </p:nvSpPr>
        <p:spPr>
          <a:xfrm>
            <a:off x="957455" y="1348129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community meeting Dec 2021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1CF885-B705-09BC-9421-409F88C92232}"/>
              </a:ext>
            </a:extLst>
          </p:cNvPr>
          <p:cNvSpPr txBox="1"/>
          <p:nvPr/>
        </p:nvSpPr>
        <p:spPr>
          <a:xfrm>
            <a:off x="762000" y="4800600"/>
            <a:ext cx="2667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Concept layouts</a:t>
            </a:r>
          </a:p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community meeting Apr 2023</a:t>
            </a:r>
          </a:p>
        </p:txBody>
      </p: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16BDD2C8-77F2-F173-0B1E-B3DFCD42371C}"/>
              </a:ext>
            </a:extLst>
          </p:cNvPr>
          <p:cNvCxnSpPr>
            <a:cxnSpLocks/>
          </p:cNvCxnSpPr>
          <p:nvPr/>
        </p:nvCxnSpPr>
        <p:spPr>
          <a:xfrm rot="16200000" flipH="1">
            <a:off x="1503428" y="3982979"/>
            <a:ext cx="955548" cy="457196"/>
          </a:xfrm>
          <a:prstGeom prst="bentConnector3">
            <a:avLst>
              <a:gd name="adj1" fmla="val 50000"/>
            </a:avLst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1B2ABA47-DA14-108D-79F7-04E02B970324}"/>
              </a:ext>
            </a:extLst>
          </p:cNvPr>
          <p:cNvSpPr txBox="1"/>
          <p:nvPr/>
        </p:nvSpPr>
        <p:spPr>
          <a:xfrm>
            <a:off x="2797623" y="1322633"/>
            <a:ext cx="20435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10% Design </a:t>
            </a:r>
          </a:p>
          <a:p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community meeting Dec 2024</a:t>
            </a:r>
          </a:p>
        </p:txBody>
      </p:sp>
      <p:cxnSp>
        <p:nvCxnSpPr>
          <p:cNvPr id="21" name="Connector: Elbow 20">
            <a:extLst>
              <a:ext uri="{FF2B5EF4-FFF2-40B4-BE49-F238E27FC236}">
                <a16:creationId xmlns:a16="http://schemas.microsoft.com/office/drawing/2014/main" id="{8EEA1284-D097-980F-729E-DA9DD7997872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2741818" y="2270872"/>
            <a:ext cx="917164" cy="914401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0E0B774F-C7B4-C8E3-EB01-B22B99EEA8BF}"/>
              </a:ext>
            </a:extLst>
          </p:cNvPr>
          <p:cNvSpPr txBox="1"/>
          <p:nvPr/>
        </p:nvSpPr>
        <p:spPr>
          <a:xfrm>
            <a:off x="3581402" y="4800601"/>
            <a:ext cx="2133600" cy="955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30% Design </a:t>
            </a:r>
          </a:p>
          <a:p>
            <a:r>
              <a:rPr lang="en-US" dirty="0"/>
              <a:t>4</a:t>
            </a:r>
            <a:r>
              <a:rPr lang="en-US" baseline="30000" dirty="0"/>
              <a:t>th</a:t>
            </a:r>
            <a:r>
              <a:rPr lang="en-US" dirty="0"/>
              <a:t> community meeting Sep 2025</a:t>
            </a:r>
          </a:p>
        </p:txBody>
      </p:sp>
      <p:cxnSp>
        <p:nvCxnSpPr>
          <p:cNvPr id="25" name="Connector: Elbow 24">
            <a:extLst>
              <a:ext uri="{FF2B5EF4-FFF2-40B4-BE49-F238E27FC236}">
                <a16:creationId xmlns:a16="http://schemas.microsoft.com/office/drawing/2014/main" id="{A6B95C93-6BB3-9E4A-E18F-000A656C5A15}"/>
              </a:ext>
            </a:extLst>
          </p:cNvPr>
          <p:cNvCxnSpPr>
            <a:cxnSpLocks/>
          </p:cNvCxnSpPr>
          <p:nvPr/>
        </p:nvCxnSpPr>
        <p:spPr>
          <a:xfrm rot="5400000">
            <a:off x="4094225" y="4059174"/>
            <a:ext cx="955550" cy="304800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606C2706-CD42-2AA7-B77D-96102DB477D2}"/>
              </a:ext>
            </a:extLst>
          </p:cNvPr>
          <p:cNvSpPr txBox="1"/>
          <p:nvPr/>
        </p:nvSpPr>
        <p:spPr>
          <a:xfrm>
            <a:off x="5365175" y="1318519"/>
            <a:ext cx="17664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65% Design </a:t>
            </a:r>
          </a:p>
          <a:p>
            <a:r>
              <a:rPr lang="en-US" dirty="0"/>
              <a:t>5</a:t>
            </a:r>
            <a:r>
              <a:rPr lang="en-US" baseline="30000" dirty="0"/>
              <a:t>th</a:t>
            </a:r>
            <a:r>
              <a:rPr lang="en-US" dirty="0"/>
              <a:t> community meeting 2026</a:t>
            </a:r>
          </a:p>
        </p:txBody>
      </p:sp>
      <p:cxnSp>
        <p:nvCxnSpPr>
          <p:cNvPr id="29" name="Connector: Elbow 28">
            <a:extLst>
              <a:ext uri="{FF2B5EF4-FFF2-40B4-BE49-F238E27FC236}">
                <a16:creationId xmlns:a16="http://schemas.microsoft.com/office/drawing/2014/main" id="{ACC5F82C-5B50-BD50-E095-B949B4E8552A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5571129" y="2509383"/>
            <a:ext cx="897344" cy="457201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DAA46D23-808C-12E8-F797-25B0F3FD2ED6}"/>
              </a:ext>
            </a:extLst>
          </p:cNvPr>
          <p:cNvSpPr txBox="1"/>
          <p:nvPr/>
        </p:nvSpPr>
        <p:spPr>
          <a:xfrm>
            <a:off x="7395940" y="1313251"/>
            <a:ext cx="17664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Begin Construction Fall 2027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FD2C888-D8BB-0595-BD57-783EABE41E43}"/>
              </a:ext>
            </a:extLst>
          </p:cNvPr>
          <p:cNvSpPr txBox="1"/>
          <p:nvPr/>
        </p:nvSpPr>
        <p:spPr>
          <a:xfrm>
            <a:off x="6781800" y="4798291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90%-100% Design  Fall 2026</a:t>
            </a:r>
          </a:p>
        </p:txBody>
      </p:sp>
      <p:cxnSp>
        <p:nvCxnSpPr>
          <p:cNvPr id="35" name="Connector: Elbow 34">
            <a:extLst>
              <a:ext uri="{FF2B5EF4-FFF2-40B4-BE49-F238E27FC236}">
                <a16:creationId xmlns:a16="http://schemas.microsoft.com/office/drawing/2014/main" id="{0DC12E04-55C4-7E2A-1A76-452A26A8E203}"/>
              </a:ext>
            </a:extLst>
          </p:cNvPr>
          <p:cNvCxnSpPr>
            <a:cxnSpLocks/>
          </p:cNvCxnSpPr>
          <p:nvPr/>
        </p:nvCxnSpPr>
        <p:spPr>
          <a:xfrm rot="16200000" flipH="1">
            <a:off x="6691774" y="3793864"/>
            <a:ext cx="1018253" cy="990600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or: Elbow 37">
            <a:extLst>
              <a:ext uri="{FF2B5EF4-FFF2-40B4-BE49-F238E27FC236}">
                <a16:creationId xmlns:a16="http://schemas.microsoft.com/office/drawing/2014/main" id="{C3098F99-F3C6-565B-4872-9027FE6122B0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7762487" y="2527337"/>
            <a:ext cx="933253" cy="457201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49">
            <a:extLst>
              <a:ext uri="{FF2B5EF4-FFF2-40B4-BE49-F238E27FC236}">
                <a16:creationId xmlns:a16="http://schemas.microsoft.com/office/drawing/2014/main" id="{F4AB7E36-ACA0-AF23-69CB-2ABC4CC1D5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56745"/>
            <a:ext cx="9144000" cy="544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5787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14602" y="304800"/>
            <a:ext cx="6940803" cy="945641"/>
          </a:xfrm>
          <a:prstGeom prst="rect">
            <a:avLst/>
          </a:prstGeom>
        </p:spPr>
        <p:txBody>
          <a:bodyPr vert="horz" wrap="square" lIns="0" tIns="254126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/>
              <a:t>Project</a:t>
            </a:r>
            <a:r>
              <a:rPr spc="-190" dirty="0"/>
              <a:t> </a:t>
            </a:r>
            <a:r>
              <a:rPr spc="-10" dirty="0"/>
              <a:t>Overview</a:t>
            </a:r>
            <a:r>
              <a:rPr lang="en-US" spc="-10" dirty="0"/>
              <a:t> </a:t>
            </a:r>
            <a:endParaRPr spc="-10" dirty="0"/>
          </a:p>
        </p:txBody>
      </p:sp>
      <p:sp>
        <p:nvSpPr>
          <p:cNvPr id="4" name="object 4"/>
          <p:cNvSpPr txBox="1"/>
          <p:nvPr/>
        </p:nvSpPr>
        <p:spPr>
          <a:xfrm>
            <a:off x="1514602" y="1558290"/>
            <a:ext cx="7394704" cy="3304751"/>
          </a:xfrm>
          <a:prstGeom prst="rect">
            <a:avLst/>
          </a:prstGeom>
        </p:spPr>
        <p:txBody>
          <a:bodyPr vert="horz" wrap="square" lIns="0" tIns="102870" rIns="0" bIns="0" rtlCol="0">
            <a:spAutoFit/>
          </a:bodyPr>
          <a:lstStyle/>
          <a:p>
            <a:pPr marL="295275" indent="-282575" algn="l">
              <a:lnSpc>
                <a:spcPct val="100000"/>
              </a:lnSpc>
              <a:spcBef>
                <a:spcPts val="810"/>
              </a:spcBef>
              <a:buClr>
                <a:srgbClr val="3891A7"/>
              </a:buClr>
              <a:buSzPct val="79687"/>
              <a:buFont typeface="Wingdings 2"/>
              <a:buChar char=""/>
              <a:tabLst>
                <a:tab pos="295275" algn="l"/>
              </a:tabLst>
            </a:pPr>
            <a:r>
              <a:rPr sz="2800" dirty="0">
                <a:latin typeface="Gill Sans MT"/>
                <a:cs typeface="Gill Sans MT"/>
              </a:rPr>
              <a:t>Improvements </a:t>
            </a:r>
            <a:r>
              <a:rPr lang="en-US" sz="2800" dirty="0">
                <a:latin typeface="Gill Sans MT"/>
                <a:cs typeface="Gill Sans MT"/>
              </a:rPr>
              <a:t>will</a:t>
            </a:r>
            <a:r>
              <a:rPr sz="2800" dirty="0">
                <a:latin typeface="Gill Sans MT"/>
                <a:cs typeface="Gill Sans MT"/>
              </a:rPr>
              <a:t> address:</a:t>
            </a:r>
          </a:p>
          <a:p>
            <a:pPr marL="570230" lvl="1" indent="-237490" algn="l">
              <a:lnSpc>
                <a:spcPct val="100000"/>
              </a:lnSpc>
              <a:spcBef>
                <a:spcPts val="620"/>
              </a:spcBef>
              <a:buClr>
                <a:srgbClr val="3891A7"/>
              </a:buClr>
              <a:buFont typeface="Verdana"/>
              <a:buChar char="◦"/>
              <a:tabLst>
                <a:tab pos="570230" algn="l"/>
              </a:tabLst>
            </a:pPr>
            <a:r>
              <a:rPr lang="en-US" sz="2800" dirty="0">
                <a:latin typeface="Gill Sans MT"/>
                <a:cs typeface="Gill Sans MT"/>
              </a:rPr>
              <a:t>Pedestrian Accessibility and Connectivity</a:t>
            </a:r>
            <a:endParaRPr sz="2800" dirty="0">
              <a:latin typeface="Gill Sans MT"/>
              <a:cs typeface="Gill Sans MT"/>
            </a:endParaRPr>
          </a:p>
          <a:p>
            <a:pPr marL="570230" lvl="1" indent="-237490" algn="l">
              <a:lnSpc>
                <a:spcPct val="100000"/>
              </a:lnSpc>
              <a:spcBef>
                <a:spcPts val="600"/>
              </a:spcBef>
              <a:buClr>
                <a:srgbClr val="3891A7"/>
              </a:buClr>
              <a:buFont typeface="Verdana"/>
              <a:buChar char="◦"/>
              <a:tabLst>
                <a:tab pos="570230" algn="l"/>
              </a:tabLst>
            </a:pPr>
            <a:r>
              <a:rPr sz="2800" dirty="0">
                <a:latin typeface="Gill Sans MT"/>
                <a:cs typeface="Gill Sans MT"/>
              </a:rPr>
              <a:t>Traffic </a:t>
            </a:r>
            <a:r>
              <a:rPr lang="en-US" sz="2800" dirty="0">
                <a:latin typeface="Gill Sans MT"/>
                <a:cs typeface="Gill Sans MT"/>
              </a:rPr>
              <a:t>C</a:t>
            </a:r>
            <a:r>
              <a:rPr sz="2800" dirty="0">
                <a:latin typeface="Gill Sans MT"/>
                <a:cs typeface="Gill Sans MT"/>
              </a:rPr>
              <a:t>alming and </a:t>
            </a:r>
            <a:r>
              <a:rPr lang="en-US" sz="2800" dirty="0">
                <a:latin typeface="Gill Sans MT"/>
                <a:cs typeface="Gill Sans MT"/>
              </a:rPr>
              <a:t>S</a:t>
            </a:r>
            <a:r>
              <a:rPr sz="2800" dirty="0">
                <a:latin typeface="Gill Sans MT"/>
                <a:cs typeface="Gill Sans MT"/>
              </a:rPr>
              <a:t>afety</a:t>
            </a:r>
            <a:endParaRPr lang="en-US" sz="2800" dirty="0">
              <a:latin typeface="Gill Sans MT"/>
              <a:cs typeface="Gill Sans MT"/>
            </a:endParaRPr>
          </a:p>
          <a:p>
            <a:pPr marL="570230" lvl="1" indent="-237490" algn="l">
              <a:lnSpc>
                <a:spcPct val="100000"/>
              </a:lnSpc>
              <a:spcBef>
                <a:spcPts val="600"/>
              </a:spcBef>
              <a:buClr>
                <a:srgbClr val="3891A7"/>
              </a:buClr>
              <a:buFont typeface="Verdana"/>
              <a:buChar char="◦"/>
              <a:tabLst>
                <a:tab pos="570230" algn="l"/>
              </a:tabLst>
            </a:pPr>
            <a:r>
              <a:rPr lang="en-US" sz="2800" dirty="0">
                <a:latin typeface="Gill Sans MT"/>
                <a:cs typeface="Gill Sans MT"/>
              </a:rPr>
              <a:t>Roadway Drainage Issues</a:t>
            </a:r>
            <a:endParaRPr sz="2800" dirty="0">
              <a:latin typeface="Gill Sans MT"/>
              <a:cs typeface="Gill Sans MT"/>
            </a:endParaRPr>
          </a:p>
          <a:p>
            <a:pPr marL="294640" marR="5080" indent="-282575" algn="l">
              <a:lnSpc>
                <a:spcPct val="100000"/>
              </a:lnSpc>
              <a:spcBef>
                <a:spcPts val="3000"/>
              </a:spcBef>
              <a:buClr>
                <a:srgbClr val="3891A7"/>
              </a:buClr>
              <a:buSzPct val="79687"/>
              <a:buFont typeface="Wingdings 2"/>
              <a:buChar char=""/>
              <a:tabLst>
                <a:tab pos="295910" algn="l"/>
              </a:tabLst>
            </a:pPr>
            <a:r>
              <a:rPr lang="en-US" sz="2800" dirty="0">
                <a:latin typeface="Gill Sans MT"/>
                <a:cs typeface="Gill Sans MT"/>
              </a:rPr>
              <a:t>The project</a:t>
            </a:r>
            <a:r>
              <a:rPr sz="2800" dirty="0">
                <a:latin typeface="Gill Sans MT"/>
                <a:cs typeface="Gill Sans MT"/>
              </a:rPr>
              <a:t> is funded </a:t>
            </a:r>
            <a:r>
              <a:rPr lang="en-US" sz="2800" dirty="0">
                <a:latin typeface="Gill Sans MT"/>
                <a:cs typeface="Gill Sans MT"/>
              </a:rPr>
              <a:t>100% </a:t>
            </a:r>
            <a:r>
              <a:rPr sz="2800" dirty="0">
                <a:latin typeface="Gill Sans MT"/>
                <a:cs typeface="Gill Sans MT"/>
              </a:rPr>
              <a:t>by Frederick County Government. </a:t>
            </a:r>
            <a:r>
              <a:rPr sz="2800" i="1" dirty="0">
                <a:latin typeface="Gill Sans MT"/>
                <a:cs typeface="Gill Sans MT"/>
              </a:rPr>
              <a:t>No community</a:t>
            </a:r>
            <a:r>
              <a:rPr lang="en-US" sz="2800" i="1" dirty="0">
                <a:latin typeface="Gill Sans MT"/>
                <a:cs typeface="Gill Sans MT"/>
              </a:rPr>
              <a:t> </a:t>
            </a:r>
            <a:r>
              <a:rPr sz="2800" i="1" dirty="0">
                <a:latin typeface="Gill Sans MT"/>
                <a:cs typeface="Gill Sans MT"/>
              </a:rPr>
              <a:t>match.</a:t>
            </a:r>
          </a:p>
        </p:txBody>
      </p:sp>
    </p:spTree>
    <p:extLst>
      <p:ext uri="{BB962C8B-B14F-4D97-AF65-F5344CB8AC3E}">
        <p14:creationId xmlns:p14="http://schemas.microsoft.com/office/powerpoint/2010/main" val="24765912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59708" y="1453896"/>
            <a:ext cx="2828543" cy="4800600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2819401" y="5703061"/>
            <a:ext cx="1763140" cy="774065"/>
            <a:chOff x="2961385" y="5703061"/>
            <a:chExt cx="1621155" cy="774065"/>
          </a:xfrm>
        </p:grpSpPr>
        <p:sp>
          <p:nvSpPr>
            <p:cNvPr id="5" name="object 5"/>
            <p:cNvSpPr/>
            <p:nvPr/>
          </p:nvSpPr>
          <p:spPr>
            <a:xfrm>
              <a:off x="2974085" y="5715761"/>
              <a:ext cx="1595755" cy="748665"/>
            </a:xfrm>
            <a:custGeom>
              <a:avLst/>
              <a:gdLst/>
              <a:ahLst/>
              <a:cxnLst/>
              <a:rect l="l" t="t" r="r" b="b"/>
              <a:pathLst>
                <a:path w="1595754" h="748664">
                  <a:moveTo>
                    <a:pt x="887349" y="0"/>
                  </a:moveTo>
                  <a:lnTo>
                    <a:pt x="887349" y="187071"/>
                  </a:lnTo>
                  <a:lnTo>
                    <a:pt x="0" y="187071"/>
                  </a:lnTo>
                  <a:lnTo>
                    <a:pt x="0" y="561213"/>
                  </a:lnTo>
                  <a:lnTo>
                    <a:pt x="887349" y="561213"/>
                  </a:lnTo>
                  <a:lnTo>
                    <a:pt x="887349" y="748284"/>
                  </a:lnTo>
                  <a:lnTo>
                    <a:pt x="1595627" y="374142"/>
                  </a:lnTo>
                  <a:lnTo>
                    <a:pt x="887349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974085" y="5715761"/>
              <a:ext cx="1595755" cy="748665"/>
            </a:xfrm>
            <a:custGeom>
              <a:avLst/>
              <a:gdLst/>
              <a:ahLst/>
              <a:cxnLst/>
              <a:rect l="l" t="t" r="r" b="b"/>
              <a:pathLst>
                <a:path w="1595754" h="748664">
                  <a:moveTo>
                    <a:pt x="0" y="187071"/>
                  </a:moveTo>
                  <a:lnTo>
                    <a:pt x="887349" y="187071"/>
                  </a:lnTo>
                  <a:lnTo>
                    <a:pt x="887349" y="0"/>
                  </a:lnTo>
                  <a:lnTo>
                    <a:pt x="1595627" y="374142"/>
                  </a:lnTo>
                  <a:lnTo>
                    <a:pt x="887349" y="748284"/>
                  </a:lnTo>
                  <a:lnTo>
                    <a:pt x="887349" y="561213"/>
                  </a:lnTo>
                  <a:lnTo>
                    <a:pt x="0" y="561213"/>
                  </a:lnTo>
                  <a:lnTo>
                    <a:pt x="0" y="187071"/>
                  </a:lnTo>
                  <a:close/>
                </a:path>
              </a:pathLst>
            </a:custGeom>
            <a:ln w="25399">
              <a:solidFill>
                <a:srgbClr val="25697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865540" y="5867400"/>
            <a:ext cx="1018540" cy="41229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1300" spc="-20" dirty="0">
                <a:latin typeface="Gill Sans MT"/>
                <a:cs typeface="Gill Sans MT"/>
              </a:rPr>
              <a:t>Cherry Lane / </a:t>
            </a:r>
            <a:r>
              <a:rPr sz="1300" spc="-20" dirty="0">
                <a:latin typeface="Gill Sans MT"/>
                <a:cs typeface="Gill Sans MT"/>
              </a:rPr>
              <a:t>S.</a:t>
            </a:r>
            <a:r>
              <a:rPr lang="en-US" sz="1300" dirty="0">
                <a:latin typeface="Gill Sans MT"/>
                <a:cs typeface="Gill Sans MT"/>
              </a:rPr>
              <a:t> Clifton</a:t>
            </a:r>
            <a:r>
              <a:rPr sz="1300" spc="-120" dirty="0">
                <a:latin typeface="Gill Sans MT"/>
                <a:cs typeface="Gill Sans MT"/>
              </a:rPr>
              <a:t> </a:t>
            </a:r>
            <a:r>
              <a:rPr sz="1300" spc="-20" dirty="0">
                <a:latin typeface="Gill Sans MT"/>
                <a:cs typeface="Gill Sans MT"/>
              </a:rPr>
              <a:t>Road</a:t>
            </a:r>
            <a:endParaRPr sz="1300" dirty="0">
              <a:latin typeface="Gill Sans MT"/>
              <a:cs typeface="Gill Sans MT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4568952" y="1296161"/>
            <a:ext cx="2585720" cy="4904232"/>
            <a:chOff x="4568952" y="1296161"/>
            <a:chExt cx="2585720" cy="4904232"/>
          </a:xfrm>
        </p:grpSpPr>
        <p:sp>
          <p:nvSpPr>
            <p:cNvPr id="9" name="object 9"/>
            <p:cNvSpPr/>
            <p:nvPr/>
          </p:nvSpPr>
          <p:spPr>
            <a:xfrm>
              <a:off x="5563362" y="1296161"/>
              <a:ext cx="1591310" cy="805180"/>
            </a:xfrm>
            <a:custGeom>
              <a:avLst/>
              <a:gdLst/>
              <a:ahLst/>
              <a:cxnLst/>
              <a:rect l="l" t="t" r="r" b="b"/>
              <a:pathLst>
                <a:path w="1591309" h="805180">
                  <a:moveTo>
                    <a:pt x="684784" y="0"/>
                  </a:moveTo>
                  <a:lnTo>
                    <a:pt x="0" y="402336"/>
                  </a:lnTo>
                  <a:lnTo>
                    <a:pt x="684784" y="804672"/>
                  </a:lnTo>
                  <a:lnTo>
                    <a:pt x="684784" y="603503"/>
                  </a:lnTo>
                  <a:lnTo>
                    <a:pt x="1591056" y="603503"/>
                  </a:lnTo>
                  <a:lnTo>
                    <a:pt x="1591056" y="201167"/>
                  </a:lnTo>
                  <a:lnTo>
                    <a:pt x="684784" y="201167"/>
                  </a:lnTo>
                  <a:lnTo>
                    <a:pt x="684784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563362" y="1296161"/>
              <a:ext cx="1591310" cy="805180"/>
            </a:xfrm>
            <a:custGeom>
              <a:avLst/>
              <a:gdLst/>
              <a:ahLst/>
              <a:cxnLst/>
              <a:rect l="l" t="t" r="r" b="b"/>
              <a:pathLst>
                <a:path w="1591309" h="805180">
                  <a:moveTo>
                    <a:pt x="0" y="402336"/>
                  </a:moveTo>
                  <a:lnTo>
                    <a:pt x="684784" y="0"/>
                  </a:lnTo>
                  <a:lnTo>
                    <a:pt x="684784" y="201167"/>
                  </a:lnTo>
                  <a:lnTo>
                    <a:pt x="1591056" y="201167"/>
                  </a:lnTo>
                  <a:lnTo>
                    <a:pt x="1591056" y="603503"/>
                  </a:lnTo>
                  <a:lnTo>
                    <a:pt x="684784" y="603503"/>
                  </a:lnTo>
                  <a:lnTo>
                    <a:pt x="684784" y="804672"/>
                  </a:lnTo>
                  <a:lnTo>
                    <a:pt x="0" y="402336"/>
                  </a:lnTo>
                  <a:close/>
                </a:path>
              </a:pathLst>
            </a:custGeom>
            <a:ln w="25400">
              <a:solidFill>
                <a:srgbClr val="25697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54752" y="1633727"/>
              <a:ext cx="310159" cy="106146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54752" y="2546591"/>
              <a:ext cx="233946" cy="45340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95469" y="2836771"/>
              <a:ext cx="575322" cy="81915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568952" y="3525011"/>
              <a:ext cx="491515" cy="267538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362956" y="2534399"/>
              <a:ext cx="653046" cy="430542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1168400" y="1580515"/>
            <a:ext cx="5765800" cy="132023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95"/>
              </a:spcBef>
            </a:pPr>
            <a:r>
              <a:rPr sz="1300" dirty="0">
                <a:latin typeface="Gill Sans MT"/>
                <a:cs typeface="Gill Sans MT"/>
              </a:rPr>
              <a:t>US</a:t>
            </a:r>
            <a:r>
              <a:rPr sz="1300" spc="-20" dirty="0">
                <a:latin typeface="Gill Sans MT"/>
                <a:cs typeface="Gill Sans MT"/>
              </a:rPr>
              <a:t> </a:t>
            </a:r>
            <a:r>
              <a:rPr sz="1300" spc="-25" dirty="0">
                <a:latin typeface="Gill Sans MT"/>
                <a:cs typeface="Gill Sans MT"/>
              </a:rPr>
              <a:t>40A</a:t>
            </a:r>
            <a:endParaRPr sz="1300" dirty="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800" spc="-10" dirty="0">
                <a:latin typeface="Arial"/>
                <a:cs typeface="Arial"/>
              </a:rPr>
              <a:t>Roads:</a:t>
            </a:r>
            <a:endParaRPr sz="1800" dirty="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buChar char="•"/>
              <a:tabLst>
                <a:tab pos="299085" algn="l"/>
              </a:tabLst>
            </a:pPr>
            <a:r>
              <a:rPr sz="1800" dirty="0">
                <a:latin typeface="Arial"/>
                <a:cs typeface="Arial"/>
              </a:rPr>
              <a:t>Maryland</a:t>
            </a:r>
            <a:r>
              <a:rPr sz="1800" spc="-114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Ave</a:t>
            </a:r>
            <a:endParaRPr sz="1800" dirty="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buChar char="•"/>
              <a:tabLst>
                <a:tab pos="299085" algn="l"/>
              </a:tabLst>
            </a:pPr>
            <a:r>
              <a:rPr sz="1800" dirty="0">
                <a:latin typeface="Arial"/>
                <a:cs typeface="Arial"/>
              </a:rPr>
              <a:t>Schley</a:t>
            </a:r>
            <a:r>
              <a:rPr sz="1800" spc="-95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Ave</a:t>
            </a:r>
            <a:endParaRPr sz="1800" dirty="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buChar char="•"/>
              <a:tabLst>
                <a:tab pos="299085" algn="l"/>
              </a:tabLst>
            </a:pPr>
            <a:r>
              <a:rPr sz="1800" dirty="0">
                <a:latin typeface="Arial"/>
                <a:cs typeface="Arial"/>
              </a:rPr>
              <a:t>Jefferson</a:t>
            </a:r>
            <a:r>
              <a:rPr sz="1800" spc="-55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Blvd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21" name="object 3">
            <a:extLst>
              <a:ext uri="{FF2B5EF4-FFF2-40B4-BE49-F238E27FC236}">
                <a16:creationId xmlns:a16="http://schemas.microsoft.com/office/drawing/2014/main" id="{6584A2AC-C5DC-719A-E3DE-2D9528B817D2}"/>
              </a:ext>
            </a:extLst>
          </p:cNvPr>
          <p:cNvSpPr txBox="1">
            <a:spLocks/>
          </p:cNvSpPr>
          <p:nvPr/>
        </p:nvSpPr>
        <p:spPr>
          <a:xfrm>
            <a:off x="2210107" y="236255"/>
            <a:ext cx="4944565" cy="918327"/>
          </a:xfrm>
          <a:prstGeom prst="rect">
            <a:avLst/>
          </a:prstGeom>
        </p:spPr>
        <p:txBody>
          <a:bodyPr vert="horz" wrap="square" lIns="0" tIns="254126" rIns="0" bIns="0" rtlCol="0">
            <a:spAutoFit/>
          </a:bodyPr>
          <a:lstStyle>
            <a:lvl1pPr>
              <a:defRPr sz="4300" b="0" i="0">
                <a:solidFill>
                  <a:srgbClr val="562213"/>
                </a:solidFill>
                <a:latin typeface="Gill Sans MT"/>
                <a:ea typeface="+mj-ea"/>
                <a:cs typeface="Gill Sans MT"/>
              </a:defRPr>
            </a:lvl1pPr>
          </a:lstStyle>
          <a:p>
            <a:pPr marL="12700" algn="ctr">
              <a:spcBef>
                <a:spcPts val="95"/>
              </a:spcBef>
            </a:pPr>
            <a:r>
              <a:rPr lang="en-US" i="1" spc="-10" dirty="0">
                <a:solidFill>
                  <a:srgbClr val="465A8D"/>
                </a:solidFill>
              </a:rPr>
              <a:t>Project Location Map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3A1D5A-8182-34CD-A482-787380DEB4F5}"/>
              </a:ext>
            </a:extLst>
          </p:cNvPr>
          <p:cNvSpPr txBox="1"/>
          <p:nvPr/>
        </p:nvSpPr>
        <p:spPr>
          <a:xfrm rot="16758683">
            <a:off x="3867759" y="4432063"/>
            <a:ext cx="16292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tx1"/>
                </a:solidFill>
                <a:latin typeface="Arial Black" panose="020B0A04020102020204" pitchFamily="34" charset="0"/>
              </a:rPr>
              <a:t>JEFFERSON BLVD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7A6E61B-6FB3-7790-8E19-30D44F7E4C25}"/>
              </a:ext>
            </a:extLst>
          </p:cNvPr>
          <p:cNvSpPr txBox="1"/>
          <p:nvPr/>
        </p:nvSpPr>
        <p:spPr>
          <a:xfrm rot="16758683">
            <a:off x="4420731" y="1957073"/>
            <a:ext cx="16292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tx1"/>
                </a:solidFill>
                <a:latin typeface="Arial Black" panose="020B0A04020102020204" pitchFamily="34" charset="0"/>
              </a:rPr>
              <a:t>MARYLAND AVE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DDFD4AF-ACCF-1947-2978-3A89AA99878E}"/>
              </a:ext>
            </a:extLst>
          </p:cNvPr>
          <p:cNvSpPr txBox="1"/>
          <p:nvPr/>
        </p:nvSpPr>
        <p:spPr>
          <a:xfrm rot="20387257">
            <a:off x="5435811" y="2617598"/>
            <a:ext cx="16292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tx1"/>
                </a:solidFill>
                <a:latin typeface="Arial Black" panose="020B0A04020102020204" pitchFamily="34" charset="0"/>
              </a:rPr>
              <a:t>SCHLEY AVE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2209800" y="2362200"/>
            <a:ext cx="3352800" cy="301941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5" marR="5080">
              <a:lnSpc>
                <a:spcPct val="100000"/>
              </a:lnSpc>
              <a:spcBef>
                <a:spcPts val="105"/>
              </a:spcBef>
              <a:buClr>
                <a:srgbClr val="3891A7"/>
              </a:buClr>
              <a:buSzPct val="79687"/>
              <a:tabLst>
                <a:tab pos="295910" algn="l"/>
              </a:tabLst>
            </a:pPr>
            <a:r>
              <a:rPr lang="en-US" sz="3200" dirty="0">
                <a:latin typeface="Gill Sans MT" panose="020B0502020104020203" pitchFamily="34" charset="0"/>
                <a:cs typeface="Gill Sans MT"/>
              </a:rPr>
              <a:t>Accessible Sidewalk</a:t>
            </a:r>
          </a:p>
          <a:p>
            <a:pPr marL="12065" marR="5080">
              <a:lnSpc>
                <a:spcPct val="100000"/>
              </a:lnSpc>
              <a:spcBef>
                <a:spcPts val="105"/>
              </a:spcBef>
              <a:buClr>
                <a:srgbClr val="3891A7"/>
              </a:buClr>
              <a:buSzPct val="79687"/>
              <a:tabLst>
                <a:tab pos="295910" algn="l"/>
              </a:tabLst>
            </a:pPr>
            <a:endParaRPr lang="en-US" sz="3200" dirty="0">
              <a:latin typeface="Gill Sans MT" panose="020B0502020104020203" pitchFamily="34" charset="0"/>
              <a:cs typeface="Gill Sans MT"/>
            </a:endParaRPr>
          </a:p>
          <a:p>
            <a:pPr marL="12065" marR="5080">
              <a:lnSpc>
                <a:spcPct val="100000"/>
              </a:lnSpc>
              <a:buClr>
                <a:srgbClr val="3891A7"/>
              </a:buClr>
              <a:buSzPct val="79687"/>
              <a:tabLst>
                <a:tab pos="295910" algn="l"/>
              </a:tabLst>
            </a:pPr>
            <a:r>
              <a:rPr lang="en-US" sz="3200" dirty="0">
                <a:latin typeface="Gill Sans MT" panose="020B0502020104020203" pitchFamily="34" charset="0"/>
                <a:cs typeface="Gill Sans MT"/>
              </a:rPr>
              <a:t>Sidewalk Doubling as Parking Area</a:t>
            </a:r>
          </a:p>
          <a:p>
            <a:pPr marL="12065" marR="5080">
              <a:lnSpc>
                <a:spcPct val="100000"/>
              </a:lnSpc>
              <a:spcBef>
                <a:spcPts val="105"/>
              </a:spcBef>
              <a:buClr>
                <a:srgbClr val="3891A7"/>
              </a:buClr>
              <a:buSzPct val="79687"/>
              <a:tabLst>
                <a:tab pos="295910" algn="l"/>
              </a:tabLst>
            </a:pPr>
            <a:endParaRPr lang="en-US" sz="3200" dirty="0">
              <a:latin typeface="Gill Sans MT" panose="020B0502020104020203" pitchFamily="34" charset="0"/>
              <a:cs typeface="Gill Sans MT"/>
            </a:endParaRPr>
          </a:p>
          <a:p>
            <a:pPr marL="12065" marR="5080">
              <a:lnSpc>
                <a:spcPct val="100000"/>
              </a:lnSpc>
              <a:spcBef>
                <a:spcPts val="105"/>
              </a:spcBef>
              <a:buClr>
                <a:srgbClr val="3891A7"/>
              </a:buClr>
              <a:buSzPct val="79687"/>
              <a:tabLst>
                <a:tab pos="295910" algn="l"/>
              </a:tabLst>
            </a:pPr>
            <a:r>
              <a:rPr lang="en-US" sz="3200" dirty="0">
                <a:latin typeface="Gill Sans MT" panose="020B0502020104020203" pitchFamily="34" charset="0"/>
                <a:cs typeface="Gill Sans MT"/>
              </a:rPr>
              <a:t>Place of Interest</a:t>
            </a:r>
            <a:endParaRPr sz="3200" dirty="0">
              <a:latin typeface="Gill Sans MT" panose="020B0502020104020203" pitchFamily="34" charset="0"/>
              <a:cs typeface="Gill Sans M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392FF2-5C47-79C9-1F1A-EA496392C170}"/>
              </a:ext>
            </a:extLst>
          </p:cNvPr>
          <p:cNvSpPr/>
          <p:nvPr/>
        </p:nvSpPr>
        <p:spPr>
          <a:xfrm>
            <a:off x="1242574" y="2588012"/>
            <a:ext cx="838200" cy="2286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313A21-2BA6-7AD6-4560-EA30E65DD5D8}"/>
              </a:ext>
            </a:extLst>
          </p:cNvPr>
          <p:cNvSpPr/>
          <p:nvPr/>
        </p:nvSpPr>
        <p:spPr>
          <a:xfrm>
            <a:off x="1242574" y="3534939"/>
            <a:ext cx="838200" cy="2286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69020186-CA3B-D051-9783-9344D0F3694F}"/>
              </a:ext>
            </a:extLst>
          </p:cNvPr>
          <p:cNvSpPr/>
          <p:nvPr/>
        </p:nvSpPr>
        <p:spPr>
          <a:xfrm>
            <a:off x="1380918" y="4848216"/>
            <a:ext cx="561512" cy="53340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screen shot of a computer&#10;&#10;Description automatically generated">
            <a:extLst>
              <a:ext uri="{FF2B5EF4-FFF2-40B4-BE49-F238E27FC236}">
                <a16:creationId xmlns:a16="http://schemas.microsoft.com/office/drawing/2014/main" id="{CFBEF100-BDC6-B80D-004D-32C2D09FD5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33" t="15737" r="47500" b="8461"/>
          <a:stretch/>
        </p:blipFill>
        <p:spPr>
          <a:xfrm>
            <a:off x="6460297" y="40591"/>
            <a:ext cx="2338199" cy="6776817"/>
          </a:xfrm>
          <a:prstGeom prst="rect">
            <a:avLst/>
          </a:prstGeom>
        </p:spPr>
      </p:pic>
      <p:sp>
        <p:nvSpPr>
          <p:cNvPr id="14" name="Star: 5 Points 13">
            <a:extLst>
              <a:ext uri="{FF2B5EF4-FFF2-40B4-BE49-F238E27FC236}">
                <a16:creationId xmlns:a16="http://schemas.microsoft.com/office/drawing/2014/main" id="{93E0C180-E642-D0D0-0C78-D0E3842AA416}"/>
              </a:ext>
            </a:extLst>
          </p:cNvPr>
          <p:cNvSpPr/>
          <p:nvPr/>
        </p:nvSpPr>
        <p:spPr>
          <a:xfrm>
            <a:off x="7936965" y="2216897"/>
            <a:ext cx="143082" cy="15240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tar: 5 Points 14">
            <a:extLst>
              <a:ext uri="{FF2B5EF4-FFF2-40B4-BE49-F238E27FC236}">
                <a16:creationId xmlns:a16="http://schemas.microsoft.com/office/drawing/2014/main" id="{71B036E4-6A01-AC9F-13E8-C4A2DE53D329}"/>
              </a:ext>
            </a:extLst>
          </p:cNvPr>
          <p:cNvSpPr/>
          <p:nvPr/>
        </p:nvSpPr>
        <p:spPr>
          <a:xfrm>
            <a:off x="8216275" y="1655735"/>
            <a:ext cx="143082" cy="15240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tar: 5 Points 15">
            <a:extLst>
              <a:ext uri="{FF2B5EF4-FFF2-40B4-BE49-F238E27FC236}">
                <a16:creationId xmlns:a16="http://schemas.microsoft.com/office/drawing/2014/main" id="{ECD87792-260D-F41B-C5A8-1CDAE163A63E}"/>
              </a:ext>
            </a:extLst>
          </p:cNvPr>
          <p:cNvSpPr/>
          <p:nvPr/>
        </p:nvSpPr>
        <p:spPr>
          <a:xfrm>
            <a:off x="7862267" y="1228175"/>
            <a:ext cx="143082" cy="15240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tar: 5 Points 16">
            <a:extLst>
              <a:ext uri="{FF2B5EF4-FFF2-40B4-BE49-F238E27FC236}">
                <a16:creationId xmlns:a16="http://schemas.microsoft.com/office/drawing/2014/main" id="{EAEB0613-367D-CA0D-BCFF-9A3C22F1F704}"/>
              </a:ext>
            </a:extLst>
          </p:cNvPr>
          <p:cNvSpPr/>
          <p:nvPr/>
        </p:nvSpPr>
        <p:spPr>
          <a:xfrm>
            <a:off x="7589358" y="2407735"/>
            <a:ext cx="143082" cy="15240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7A52842-0DBC-ADF2-73E8-DA98106A43B8}"/>
              </a:ext>
            </a:extLst>
          </p:cNvPr>
          <p:cNvSpPr txBox="1"/>
          <p:nvPr/>
        </p:nvSpPr>
        <p:spPr>
          <a:xfrm rot="1076495">
            <a:off x="7550867" y="323775"/>
            <a:ext cx="10340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Arial Black" panose="020B0A04020102020204" pitchFamily="34" charset="0"/>
              </a:rPr>
              <a:t>US 40 ALT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AE7E520-8AA1-84BF-A411-409FEC06E434}"/>
              </a:ext>
            </a:extLst>
          </p:cNvPr>
          <p:cNvSpPr txBox="1"/>
          <p:nvPr/>
        </p:nvSpPr>
        <p:spPr>
          <a:xfrm rot="16865082">
            <a:off x="6919065" y="997939"/>
            <a:ext cx="15569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Arial Black" panose="020B0A04020102020204" pitchFamily="34" charset="0"/>
              </a:rPr>
              <a:t>MARYLAND AVE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0A53D06-5892-550A-BA5D-64202CB616E8}"/>
              </a:ext>
            </a:extLst>
          </p:cNvPr>
          <p:cNvSpPr txBox="1"/>
          <p:nvPr/>
        </p:nvSpPr>
        <p:spPr>
          <a:xfrm rot="16728510">
            <a:off x="5945614" y="4010811"/>
            <a:ext cx="17673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Arial Black" panose="020B0A04020102020204" pitchFamily="34" charset="0"/>
              </a:rPr>
              <a:t>JEFFERSON BLVD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679A024-3131-3508-0D6C-9913B595AF32}"/>
              </a:ext>
            </a:extLst>
          </p:cNvPr>
          <p:cNvSpPr txBox="1"/>
          <p:nvPr/>
        </p:nvSpPr>
        <p:spPr>
          <a:xfrm rot="20637086">
            <a:off x="7982070" y="2008292"/>
            <a:ext cx="10340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Arial Black" panose="020B0A04020102020204" pitchFamily="34" charset="0"/>
              </a:rPr>
              <a:t>SCHLEY</a:t>
            </a:r>
          </a:p>
        </p:txBody>
      </p:sp>
      <p:sp>
        <p:nvSpPr>
          <p:cNvPr id="2" name="object 3">
            <a:extLst>
              <a:ext uri="{FF2B5EF4-FFF2-40B4-BE49-F238E27FC236}">
                <a16:creationId xmlns:a16="http://schemas.microsoft.com/office/drawing/2014/main" id="{E97A42D3-627E-3124-34BF-D5C345DF1BD3}"/>
              </a:ext>
            </a:extLst>
          </p:cNvPr>
          <p:cNvSpPr txBox="1">
            <a:spLocks/>
          </p:cNvSpPr>
          <p:nvPr/>
        </p:nvSpPr>
        <p:spPr>
          <a:xfrm>
            <a:off x="942951" y="252802"/>
            <a:ext cx="4944565" cy="1580047"/>
          </a:xfrm>
          <a:prstGeom prst="rect">
            <a:avLst/>
          </a:prstGeom>
        </p:spPr>
        <p:txBody>
          <a:bodyPr vert="horz" wrap="square" lIns="0" tIns="254126" rIns="0" bIns="0" rtlCol="0">
            <a:spAutoFit/>
          </a:bodyPr>
          <a:lstStyle>
            <a:lvl1pPr>
              <a:defRPr sz="4300" b="0" i="0">
                <a:solidFill>
                  <a:srgbClr val="562213"/>
                </a:solidFill>
                <a:latin typeface="Gill Sans MT"/>
                <a:ea typeface="+mj-ea"/>
                <a:cs typeface="Gill Sans MT"/>
              </a:defRPr>
            </a:lvl1pPr>
          </a:lstStyle>
          <a:p>
            <a:pPr marL="12700" algn="ctr">
              <a:spcBef>
                <a:spcPts val="95"/>
              </a:spcBef>
            </a:pPr>
            <a:r>
              <a:rPr lang="en-US" i="1" spc="-10" dirty="0">
                <a:solidFill>
                  <a:srgbClr val="465A8D"/>
                </a:solidFill>
              </a:rPr>
              <a:t>Existing Pedestrian Connectivity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2EDD3D-00C8-24FE-3453-E57913E42377}"/>
              </a:ext>
            </a:extLst>
          </p:cNvPr>
          <p:cNvSpPr txBox="1"/>
          <p:nvPr/>
        </p:nvSpPr>
        <p:spPr>
          <a:xfrm>
            <a:off x="7901426" y="2362200"/>
            <a:ext cx="10340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tx1"/>
                </a:solidFill>
                <a:latin typeface="Arial Black" panose="020B0A04020102020204" pitchFamily="34" charset="0"/>
              </a:rPr>
              <a:t>Post Office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38B1D5-4E26-2DED-E6EC-AF3DAF3A23A9}"/>
              </a:ext>
            </a:extLst>
          </p:cNvPr>
          <p:cNvSpPr txBox="1"/>
          <p:nvPr/>
        </p:nvSpPr>
        <p:spPr>
          <a:xfrm>
            <a:off x="6558584" y="2276930"/>
            <a:ext cx="11092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tx1"/>
                </a:solidFill>
                <a:latin typeface="Arial Black" panose="020B0A04020102020204" pitchFamily="34" charset="0"/>
              </a:rPr>
              <a:t>Fire Station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81C5A3-7407-DDEE-F0E8-922DDF3105C1}"/>
              </a:ext>
            </a:extLst>
          </p:cNvPr>
          <p:cNvSpPr txBox="1"/>
          <p:nvPr/>
        </p:nvSpPr>
        <p:spPr>
          <a:xfrm>
            <a:off x="8076700" y="1459326"/>
            <a:ext cx="10340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tx1"/>
                </a:solidFill>
                <a:latin typeface="Arial Black" panose="020B0A04020102020204" pitchFamily="34" charset="0"/>
              </a:rPr>
              <a:t>Pool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7FC7031-72B1-6D67-4C20-415F2BD5EA2A}"/>
              </a:ext>
            </a:extLst>
          </p:cNvPr>
          <p:cNvSpPr txBox="1"/>
          <p:nvPr/>
        </p:nvSpPr>
        <p:spPr>
          <a:xfrm>
            <a:off x="7884908" y="1031760"/>
            <a:ext cx="10340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tx1"/>
                </a:solidFill>
                <a:latin typeface="Arial Black" panose="020B0A04020102020204" pitchFamily="34" charset="0"/>
              </a:rPr>
              <a:t>Church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2209800" y="2362200"/>
            <a:ext cx="3581400" cy="301941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5" marR="5080">
              <a:lnSpc>
                <a:spcPct val="100000"/>
              </a:lnSpc>
              <a:spcBef>
                <a:spcPts val="105"/>
              </a:spcBef>
              <a:buClr>
                <a:srgbClr val="3891A7"/>
              </a:buClr>
              <a:buSzPct val="79687"/>
              <a:tabLst>
                <a:tab pos="295910" algn="l"/>
              </a:tabLst>
            </a:pPr>
            <a:r>
              <a:rPr lang="en-US" sz="3200" dirty="0">
                <a:latin typeface="Gill Sans MT" panose="020B0502020104020203" pitchFamily="34" charset="0"/>
                <a:cs typeface="Gill Sans MT"/>
              </a:rPr>
              <a:t>Accessible Sidewalk</a:t>
            </a:r>
          </a:p>
          <a:p>
            <a:pPr marL="12065" marR="5080">
              <a:lnSpc>
                <a:spcPct val="100000"/>
              </a:lnSpc>
              <a:spcBef>
                <a:spcPts val="105"/>
              </a:spcBef>
              <a:buClr>
                <a:srgbClr val="3891A7"/>
              </a:buClr>
              <a:buSzPct val="79687"/>
              <a:tabLst>
                <a:tab pos="295910" algn="l"/>
              </a:tabLst>
            </a:pPr>
            <a:endParaRPr lang="en-US" sz="3200" dirty="0">
              <a:latin typeface="Gill Sans MT" panose="020B0502020104020203" pitchFamily="34" charset="0"/>
              <a:cs typeface="Gill Sans MT"/>
            </a:endParaRPr>
          </a:p>
          <a:p>
            <a:pPr marL="12065" marR="5080">
              <a:lnSpc>
                <a:spcPct val="100000"/>
              </a:lnSpc>
              <a:spcBef>
                <a:spcPts val="105"/>
              </a:spcBef>
              <a:buClr>
                <a:srgbClr val="3891A7"/>
              </a:buClr>
              <a:buSzPct val="79687"/>
              <a:tabLst>
                <a:tab pos="295910" algn="l"/>
              </a:tabLst>
            </a:pPr>
            <a:r>
              <a:rPr lang="en-US" sz="3200" dirty="0">
                <a:latin typeface="Gill Sans MT" panose="020B0502020104020203" pitchFamily="34" charset="0"/>
                <a:cs typeface="Gill Sans MT"/>
              </a:rPr>
              <a:t>Designated Areas for Roadside Parking</a:t>
            </a:r>
          </a:p>
          <a:p>
            <a:pPr marL="12065" marR="5080">
              <a:lnSpc>
                <a:spcPct val="100000"/>
              </a:lnSpc>
              <a:spcBef>
                <a:spcPts val="105"/>
              </a:spcBef>
              <a:buClr>
                <a:srgbClr val="3891A7"/>
              </a:buClr>
              <a:buSzPct val="79687"/>
              <a:tabLst>
                <a:tab pos="295910" algn="l"/>
              </a:tabLst>
            </a:pPr>
            <a:endParaRPr lang="en-US" sz="3200" dirty="0">
              <a:latin typeface="Gill Sans MT" panose="020B0502020104020203" pitchFamily="34" charset="0"/>
              <a:cs typeface="Gill Sans MT"/>
            </a:endParaRPr>
          </a:p>
          <a:p>
            <a:pPr marL="12065" marR="5080">
              <a:lnSpc>
                <a:spcPct val="100000"/>
              </a:lnSpc>
              <a:spcBef>
                <a:spcPts val="105"/>
              </a:spcBef>
              <a:buClr>
                <a:srgbClr val="3891A7"/>
              </a:buClr>
              <a:buSzPct val="79687"/>
              <a:tabLst>
                <a:tab pos="295910" algn="l"/>
              </a:tabLst>
            </a:pPr>
            <a:r>
              <a:rPr lang="en-US" sz="3200" dirty="0">
                <a:latin typeface="Gill Sans MT" panose="020B0502020104020203" pitchFamily="34" charset="0"/>
                <a:cs typeface="Gill Sans MT"/>
              </a:rPr>
              <a:t>Place of Interest</a:t>
            </a:r>
            <a:endParaRPr sz="3200" dirty="0">
              <a:latin typeface="Gill Sans MT" panose="020B0502020104020203" pitchFamily="34" charset="0"/>
              <a:cs typeface="Gill Sans M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313A21-2BA6-7AD6-4560-EA30E65DD5D8}"/>
              </a:ext>
            </a:extLst>
          </p:cNvPr>
          <p:cNvSpPr/>
          <p:nvPr/>
        </p:nvSpPr>
        <p:spPr>
          <a:xfrm>
            <a:off x="1243030" y="2514600"/>
            <a:ext cx="838200" cy="228600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69020186-CA3B-D051-9783-9344D0F3694F}"/>
              </a:ext>
            </a:extLst>
          </p:cNvPr>
          <p:cNvSpPr/>
          <p:nvPr/>
        </p:nvSpPr>
        <p:spPr>
          <a:xfrm>
            <a:off x="1391147" y="4812705"/>
            <a:ext cx="561512" cy="53340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9CCA926-7A22-496E-CD45-3D98B4833E33}"/>
              </a:ext>
            </a:extLst>
          </p:cNvPr>
          <p:cNvGrpSpPr/>
          <p:nvPr/>
        </p:nvGrpSpPr>
        <p:grpSpPr>
          <a:xfrm>
            <a:off x="6528324" y="27989"/>
            <a:ext cx="2539476" cy="6773634"/>
            <a:chOff x="6528324" y="27989"/>
            <a:chExt cx="2539476" cy="6773634"/>
          </a:xfrm>
        </p:grpSpPr>
        <p:pic>
          <p:nvPicPr>
            <p:cNvPr id="11" name="Picture 10" descr="A screen shot of a computer&#10;&#10;Description automatically generated">
              <a:extLst>
                <a:ext uri="{FF2B5EF4-FFF2-40B4-BE49-F238E27FC236}">
                  <a16:creationId xmlns:a16="http://schemas.microsoft.com/office/drawing/2014/main" id="{0A1CD5A3-4D15-EFF8-51FD-5852B2C364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667" t="17692" r="45000" b="8462"/>
            <a:stretch/>
          </p:blipFill>
          <p:spPr>
            <a:xfrm>
              <a:off x="6528324" y="27989"/>
              <a:ext cx="2257878" cy="6773634"/>
            </a:xfrm>
            <a:prstGeom prst="rect">
              <a:avLst/>
            </a:prstGeom>
          </p:spPr>
        </p:pic>
        <p:sp>
          <p:nvSpPr>
            <p:cNvPr id="14" name="Star: 5 Points 13">
              <a:extLst>
                <a:ext uri="{FF2B5EF4-FFF2-40B4-BE49-F238E27FC236}">
                  <a16:creationId xmlns:a16="http://schemas.microsoft.com/office/drawing/2014/main" id="{93E0C180-E642-D0D0-0C78-D0E3842AA416}"/>
                </a:ext>
              </a:extLst>
            </p:cNvPr>
            <p:cNvSpPr/>
            <p:nvPr/>
          </p:nvSpPr>
          <p:spPr>
            <a:xfrm>
              <a:off x="8004870" y="2047520"/>
              <a:ext cx="143082" cy="152400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Star: 5 Points 14">
              <a:extLst>
                <a:ext uri="{FF2B5EF4-FFF2-40B4-BE49-F238E27FC236}">
                  <a16:creationId xmlns:a16="http://schemas.microsoft.com/office/drawing/2014/main" id="{71B036E4-6A01-AC9F-13E8-C4A2DE53D329}"/>
                </a:ext>
              </a:extLst>
            </p:cNvPr>
            <p:cNvSpPr/>
            <p:nvPr/>
          </p:nvSpPr>
          <p:spPr>
            <a:xfrm>
              <a:off x="8284180" y="1486358"/>
              <a:ext cx="143082" cy="152400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Star: 5 Points 15">
              <a:extLst>
                <a:ext uri="{FF2B5EF4-FFF2-40B4-BE49-F238E27FC236}">
                  <a16:creationId xmlns:a16="http://schemas.microsoft.com/office/drawing/2014/main" id="{ECD87792-260D-F41B-C5A8-1CDAE163A63E}"/>
                </a:ext>
              </a:extLst>
            </p:cNvPr>
            <p:cNvSpPr/>
            <p:nvPr/>
          </p:nvSpPr>
          <p:spPr>
            <a:xfrm>
              <a:off x="7930172" y="1058798"/>
              <a:ext cx="143082" cy="152400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Star: 5 Points 16">
              <a:extLst>
                <a:ext uri="{FF2B5EF4-FFF2-40B4-BE49-F238E27FC236}">
                  <a16:creationId xmlns:a16="http://schemas.microsoft.com/office/drawing/2014/main" id="{EAEB0613-367D-CA0D-BCFF-9A3C22F1F704}"/>
                </a:ext>
              </a:extLst>
            </p:cNvPr>
            <p:cNvSpPr/>
            <p:nvPr/>
          </p:nvSpPr>
          <p:spPr>
            <a:xfrm>
              <a:off x="7657263" y="2238358"/>
              <a:ext cx="143082" cy="152400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7A52842-0DBC-ADF2-73E8-DA98106A43B8}"/>
                </a:ext>
              </a:extLst>
            </p:cNvPr>
            <p:cNvSpPr txBox="1"/>
            <p:nvPr/>
          </p:nvSpPr>
          <p:spPr>
            <a:xfrm rot="1076495">
              <a:off x="7630936" y="135927"/>
              <a:ext cx="103403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US 40 ALT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AE7E520-8AA1-84BF-A411-409FEC06E434}"/>
                </a:ext>
              </a:extLst>
            </p:cNvPr>
            <p:cNvSpPr txBox="1"/>
            <p:nvPr/>
          </p:nvSpPr>
          <p:spPr>
            <a:xfrm rot="16865082">
              <a:off x="6986970" y="828562"/>
              <a:ext cx="155696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MARYLAND AVE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0A53D06-5892-550A-BA5D-64202CB616E8}"/>
                </a:ext>
              </a:extLst>
            </p:cNvPr>
            <p:cNvSpPr txBox="1"/>
            <p:nvPr/>
          </p:nvSpPr>
          <p:spPr>
            <a:xfrm rot="16728510">
              <a:off x="6013519" y="3841434"/>
              <a:ext cx="176739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JEFFERSON BLVD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679A024-3131-3508-0D6C-9913B595AF32}"/>
                </a:ext>
              </a:extLst>
            </p:cNvPr>
            <p:cNvSpPr txBox="1"/>
            <p:nvPr/>
          </p:nvSpPr>
          <p:spPr>
            <a:xfrm rot="20637086">
              <a:off x="8033770" y="1849498"/>
              <a:ext cx="103403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SCHLEY</a:t>
              </a: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13FD950E-A1D4-59E5-DB3F-B00449553AE7}"/>
              </a:ext>
            </a:extLst>
          </p:cNvPr>
          <p:cNvSpPr/>
          <p:nvPr/>
        </p:nvSpPr>
        <p:spPr>
          <a:xfrm>
            <a:off x="1252803" y="3552498"/>
            <a:ext cx="838200" cy="228600"/>
          </a:xfrm>
          <a:prstGeom prst="rect">
            <a:avLst/>
          </a:prstGeom>
          <a:solidFill>
            <a:srgbClr val="9933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1BAF4C0E-14DF-AEA2-007F-FA02530C2C82}"/>
              </a:ext>
            </a:extLst>
          </p:cNvPr>
          <p:cNvSpPr txBox="1">
            <a:spLocks/>
          </p:cNvSpPr>
          <p:nvPr/>
        </p:nvSpPr>
        <p:spPr>
          <a:xfrm>
            <a:off x="1070746" y="189857"/>
            <a:ext cx="4944565" cy="1580047"/>
          </a:xfrm>
          <a:prstGeom prst="rect">
            <a:avLst/>
          </a:prstGeom>
        </p:spPr>
        <p:txBody>
          <a:bodyPr vert="horz" wrap="square" lIns="0" tIns="254126" rIns="0" bIns="0" rtlCol="0">
            <a:spAutoFit/>
          </a:bodyPr>
          <a:lstStyle>
            <a:lvl1pPr>
              <a:defRPr sz="4300" b="0" i="0">
                <a:solidFill>
                  <a:srgbClr val="562213"/>
                </a:solidFill>
                <a:latin typeface="Gill Sans MT"/>
                <a:ea typeface="+mj-ea"/>
                <a:cs typeface="Gill Sans MT"/>
              </a:defRPr>
            </a:lvl1pPr>
          </a:lstStyle>
          <a:p>
            <a:pPr marL="12700" algn="ctr">
              <a:spcBef>
                <a:spcPts val="95"/>
              </a:spcBef>
            </a:pPr>
            <a:r>
              <a:rPr lang="en-US" i="1" spc="-10" dirty="0">
                <a:solidFill>
                  <a:srgbClr val="465A8D"/>
                </a:solidFill>
              </a:rPr>
              <a:t>Proposed Pedestrian Connectivity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3CEFB7B-D9FE-04CD-2C6B-E7628230441F}"/>
              </a:ext>
            </a:extLst>
          </p:cNvPr>
          <p:cNvSpPr txBox="1"/>
          <p:nvPr/>
        </p:nvSpPr>
        <p:spPr>
          <a:xfrm>
            <a:off x="7947601" y="2170802"/>
            <a:ext cx="10340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tx1"/>
                </a:solidFill>
                <a:latin typeface="Arial Black" panose="020B0A04020102020204" pitchFamily="34" charset="0"/>
              </a:rPr>
              <a:t>Post Office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BD0678-B822-66F3-41D6-9B551001E6DD}"/>
              </a:ext>
            </a:extLst>
          </p:cNvPr>
          <p:cNvSpPr txBox="1"/>
          <p:nvPr/>
        </p:nvSpPr>
        <p:spPr>
          <a:xfrm>
            <a:off x="6604759" y="2085532"/>
            <a:ext cx="11092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tx1"/>
                </a:solidFill>
                <a:latin typeface="Arial Black" panose="020B0A04020102020204" pitchFamily="34" charset="0"/>
              </a:rPr>
              <a:t>Fire Station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058F38-A4CD-894B-606F-31C21A8E5CFD}"/>
              </a:ext>
            </a:extLst>
          </p:cNvPr>
          <p:cNvSpPr txBox="1"/>
          <p:nvPr/>
        </p:nvSpPr>
        <p:spPr>
          <a:xfrm>
            <a:off x="8122875" y="1267928"/>
            <a:ext cx="10340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tx1"/>
                </a:solidFill>
                <a:latin typeface="Arial Black" panose="020B0A04020102020204" pitchFamily="34" charset="0"/>
              </a:rPr>
              <a:t>Pool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C77AB5-EF9A-A425-AB8C-694AE76809C5}"/>
              </a:ext>
            </a:extLst>
          </p:cNvPr>
          <p:cNvSpPr txBox="1"/>
          <p:nvPr/>
        </p:nvSpPr>
        <p:spPr>
          <a:xfrm>
            <a:off x="7931083" y="840362"/>
            <a:ext cx="10340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tx1"/>
                </a:solidFill>
                <a:latin typeface="Arial Black" panose="020B0A04020102020204" pitchFamily="34" charset="0"/>
              </a:rPr>
              <a:t>Church</a:t>
            </a:r>
          </a:p>
        </p:txBody>
      </p:sp>
    </p:spTree>
    <p:extLst>
      <p:ext uri="{BB962C8B-B14F-4D97-AF65-F5344CB8AC3E}">
        <p14:creationId xmlns:p14="http://schemas.microsoft.com/office/powerpoint/2010/main" val="4871389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4">
            <a:extLst>
              <a:ext uri="{FF2B5EF4-FFF2-40B4-BE49-F238E27FC236}">
                <a16:creationId xmlns:a16="http://schemas.microsoft.com/office/drawing/2014/main" id="{A39C79A0-BDE1-5099-E65A-D4CC57D31D6B}"/>
              </a:ext>
            </a:extLst>
          </p:cNvPr>
          <p:cNvSpPr txBox="1"/>
          <p:nvPr/>
        </p:nvSpPr>
        <p:spPr>
          <a:xfrm>
            <a:off x="1219200" y="1676400"/>
            <a:ext cx="7620000" cy="3986989"/>
          </a:xfrm>
          <a:prstGeom prst="rect">
            <a:avLst/>
          </a:prstGeom>
        </p:spPr>
        <p:txBody>
          <a:bodyPr vert="horz" wrap="square" lIns="0" tIns="102870" rIns="0" bIns="0" rtlCol="0">
            <a:spAutoFit/>
          </a:bodyPr>
          <a:lstStyle/>
          <a:p>
            <a:pPr marL="295275" indent="-282575" algn="l">
              <a:lnSpc>
                <a:spcPct val="100000"/>
              </a:lnSpc>
              <a:spcBef>
                <a:spcPts val="810"/>
              </a:spcBef>
              <a:buClr>
                <a:srgbClr val="3891A7"/>
              </a:buClr>
              <a:buSzPct val="79687"/>
              <a:buFont typeface="Wingdings 2"/>
              <a:buChar char=""/>
              <a:tabLst>
                <a:tab pos="295275" algn="l"/>
              </a:tabLst>
            </a:pPr>
            <a:r>
              <a:rPr lang="en-US" sz="2800" dirty="0">
                <a:latin typeface="Gill Sans MT"/>
                <a:cs typeface="Gill Sans MT"/>
              </a:rPr>
              <a:t>The County is required by Maryland State Highway Administration (SHA) to bring  pedestrian facilities in the County into compliance.</a:t>
            </a:r>
          </a:p>
          <a:p>
            <a:pPr marL="12700" algn="l">
              <a:lnSpc>
                <a:spcPct val="100000"/>
              </a:lnSpc>
              <a:spcBef>
                <a:spcPts val="810"/>
              </a:spcBef>
              <a:buClr>
                <a:srgbClr val="3891A7"/>
              </a:buClr>
              <a:buSzPct val="79687"/>
              <a:tabLst>
                <a:tab pos="295275" algn="l"/>
              </a:tabLst>
            </a:pPr>
            <a:endParaRPr lang="en-US" sz="2800" dirty="0">
              <a:latin typeface="Gill Sans MT"/>
              <a:cs typeface="Gill Sans MT"/>
            </a:endParaRPr>
          </a:p>
          <a:p>
            <a:pPr marL="295275" indent="-282575" algn="l">
              <a:lnSpc>
                <a:spcPct val="100000"/>
              </a:lnSpc>
              <a:spcBef>
                <a:spcPts val="810"/>
              </a:spcBef>
              <a:buClr>
                <a:srgbClr val="3891A7"/>
              </a:buClr>
              <a:buSzPct val="79687"/>
              <a:buFont typeface="Wingdings 2"/>
              <a:buChar char=""/>
              <a:tabLst>
                <a:tab pos="295275" algn="l"/>
              </a:tabLst>
            </a:pPr>
            <a:r>
              <a:rPr lang="en-US" sz="2800" dirty="0">
                <a:latin typeface="Gill Sans MT"/>
                <a:cs typeface="Gill Sans MT"/>
              </a:rPr>
              <a:t>This includes:</a:t>
            </a:r>
            <a:endParaRPr sz="2800" dirty="0">
              <a:latin typeface="Gill Sans MT"/>
              <a:cs typeface="Gill Sans MT"/>
            </a:endParaRPr>
          </a:p>
          <a:p>
            <a:pPr marL="570230" lvl="1" indent="-237490" algn="l">
              <a:lnSpc>
                <a:spcPct val="100000"/>
              </a:lnSpc>
              <a:spcBef>
                <a:spcPts val="620"/>
              </a:spcBef>
              <a:buClr>
                <a:srgbClr val="3891A7"/>
              </a:buClr>
              <a:buFont typeface="Verdana"/>
              <a:buChar char="◦"/>
              <a:tabLst>
                <a:tab pos="570230" algn="l"/>
              </a:tabLst>
            </a:pPr>
            <a:r>
              <a:rPr lang="en-US" sz="2800" dirty="0">
                <a:latin typeface="Gill Sans MT"/>
                <a:cs typeface="Gill Sans MT"/>
              </a:rPr>
              <a:t>Sidewalks</a:t>
            </a:r>
            <a:endParaRPr sz="2800" dirty="0">
              <a:latin typeface="Gill Sans MT"/>
              <a:cs typeface="Gill Sans MT"/>
            </a:endParaRPr>
          </a:p>
          <a:p>
            <a:pPr marL="570230" lvl="1" indent="-237490" algn="l">
              <a:lnSpc>
                <a:spcPct val="100000"/>
              </a:lnSpc>
              <a:spcBef>
                <a:spcPts val="600"/>
              </a:spcBef>
              <a:buClr>
                <a:srgbClr val="3891A7"/>
              </a:buClr>
              <a:buFont typeface="Verdana"/>
              <a:buChar char="◦"/>
              <a:tabLst>
                <a:tab pos="570230" algn="l"/>
              </a:tabLst>
            </a:pPr>
            <a:r>
              <a:rPr lang="en-US" sz="2800" dirty="0">
                <a:latin typeface="Gill Sans MT"/>
                <a:cs typeface="Gill Sans MT"/>
              </a:rPr>
              <a:t>Ramps</a:t>
            </a:r>
          </a:p>
          <a:p>
            <a:pPr marL="570230" lvl="1" indent="-237490" algn="l">
              <a:lnSpc>
                <a:spcPct val="100000"/>
              </a:lnSpc>
              <a:spcBef>
                <a:spcPts val="600"/>
              </a:spcBef>
              <a:buClr>
                <a:srgbClr val="3891A7"/>
              </a:buClr>
              <a:buFont typeface="Verdana"/>
              <a:buChar char="◦"/>
              <a:tabLst>
                <a:tab pos="570230" algn="l"/>
              </a:tabLst>
            </a:pPr>
            <a:r>
              <a:rPr lang="en-US" sz="2800" dirty="0">
                <a:latin typeface="Gill Sans MT"/>
                <a:cs typeface="Gill Sans MT"/>
              </a:rPr>
              <a:t>Pedestrian Crossings</a:t>
            </a:r>
            <a:endParaRPr sz="2800" dirty="0">
              <a:latin typeface="Gill Sans MT"/>
              <a:cs typeface="Gill Sans MT"/>
            </a:endParaRPr>
          </a:p>
        </p:txBody>
      </p:sp>
      <p:pic>
        <p:nvPicPr>
          <p:cNvPr id="7" name="Picture 6" descr="A road with trees and grass&#10;&#10;Description automatically generated">
            <a:extLst>
              <a:ext uri="{FF2B5EF4-FFF2-40B4-BE49-F238E27FC236}">
                <a16:creationId xmlns:a16="http://schemas.microsoft.com/office/drawing/2014/main" id="{637ABE6D-8CF3-DB8A-EEA5-9AE4912172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31538" r="7500" b="4888"/>
          <a:stretch/>
        </p:blipFill>
        <p:spPr>
          <a:xfrm>
            <a:off x="1219200" y="3352800"/>
            <a:ext cx="7239000" cy="3148789"/>
          </a:xfrm>
          <a:prstGeom prst="rect">
            <a:avLst/>
          </a:prstGeom>
        </p:spPr>
      </p:pic>
      <p:sp>
        <p:nvSpPr>
          <p:cNvPr id="2" name="object 3">
            <a:extLst>
              <a:ext uri="{FF2B5EF4-FFF2-40B4-BE49-F238E27FC236}">
                <a16:creationId xmlns:a16="http://schemas.microsoft.com/office/drawing/2014/main" id="{F3731641-EFCC-1099-15AE-0E66B51DFAD1}"/>
              </a:ext>
            </a:extLst>
          </p:cNvPr>
          <p:cNvSpPr txBox="1">
            <a:spLocks/>
          </p:cNvSpPr>
          <p:nvPr/>
        </p:nvSpPr>
        <p:spPr>
          <a:xfrm>
            <a:off x="1368298" y="107460"/>
            <a:ext cx="6940803" cy="1580047"/>
          </a:xfrm>
          <a:prstGeom prst="rect">
            <a:avLst/>
          </a:prstGeom>
        </p:spPr>
        <p:txBody>
          <a:bodyPr vert="horz" wrap="square" lIns="0" tIns="254126" rIns="0" bIns="0" rtlCol="0">
            <a:spAutoFit/>
          </a:bodyPr>
          <a:lstStyle>
            <a:lvl1pPr>
              <a:defRPr sz="4300" b="0" i="0">
                <a:solidFill>
                  <a:srgbClr val="562213"/>
                </a:solidFill>
                <a:latin typeface="Gill Sans MT"/>
                <a:ea typeface="+mj-ea"/>
                <a:cs typeface="Gill Sans MT"/>
              </a:defRPr>
            </a:lvl1pPr>
          </a:lstStyle>
          <a:p>
            <a:pPr marL="12700" algn="ctr">
              <a:spcBef>
                <a:spcPts val="95"/>
              </a:spcBef>
            </a:pPr>
            <a:r>
              <a:rPr lang="en-US" i="1" spc="-10" dirty="0">
                <a:solidFill>
                  <a:srgbClr val="465A8D"/>
                </a:solidFill>
              </a:rPr>
              <a:t>Americans with Disabilities Act (ADA)</a:t>
            </a:r>
          </a:p>
        </p:txBody>
      </p:sp>
    </p:spTree>
    <p:extLst>
      <p:ext uri="{BB962C8B-B14F-4D97-AF65-F5344CB8AC3E}">
        <p14:creationId xmlns:p14="http://schemas.microsoft.com/office/powerpoint/2010/main" val="39090447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47800" y="109150"/>
            <a:ext cx="6940803" cy="918327"/>
          </a:xfrm>
          <a:prstGeom prst="rect">
            <a:avLst/>
          </a:prstGeom>
        </p:spPr>
        <p:txBody>
          <a:bodyPr vert="horz" wrap="square" lIns="0" tIns="254126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i="1" spc="-10" dirty="0">
                <a:solidFill>
                  <a:srgbClr val="465A8D"/>
                </a:solidFill>
              </a:rPr>
              <a:t>Accessible Sidewalk Design</a:t>
            </a:r>
            <a:endParaRPr i="1" spc="-10" dirty="0">
              <a:solidFill>
                <a:srgbClr val="465A8D"/>
              </a:solidFill>
              <a:latin typeface="Gill Sans MT"/>
              <a:cs typeface="Gill Sans MT"/>
            </a:endParaRPr>
          </a:p>
        </p:txBody>
      </p:sp>
      <p:pic>
        <p:nvPicPr>
          <p:cNvPr id="5" name="Picture 4" descr="A road with houses and trees&#10;&#10;Description automatically generated">
            <a:extLst>
              <a:ext uri="{FF2B5EF4-FFF2-40B4-BE49-F238E27FC236}">
                <a16:creationId xmlns:a16="http://schemas.microsoft.com/office/drawing/2014/main" id="{1546B71B-528C-84EF-86C1-7883365EF3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4" t="33077" r="10661" b="13077"/>
          <a:stretch/>
        </p:blipFill>
        <p:spPr>
          <a:xfrm>
            <a:off x="1346364" y="3505200"/>
            <a:ext cx="7538125" cy="2971800"/>
          </a:xfrm>
          <a:prstGeom prst="rect">
            <a:avLst/>
          </a:prstGeom>
        </p:spPr>
      </p:pic>
      <p:sp>
        <p:nvSpPr>
          <p:cNvPr id="6" name="object 4">
            <a:extLst>
              <a:ext uri="{FF2B5EF4-FFF2-40B4-BE49-F238E27FC236}">
                <a16:creationId xmlns:a16="http://schemas.microsoft.com/office/drawing/2014/main" id="{834C6D22-D31D-6081-90B0-FE682563B999}"/>
              </a:ext>
            </a:extLst>
          </p:cNvPr>
          <p:cNvSpPr txBox="1"/>
          <p:nvPr/>
        </p:nvSpPr>
        <p:spPr>
          <a:xfrm>
            <a:off x="1346364" y="1105588"/>
            <a:ext cx="7394704" cy="5728491"/>
          </a:xfrm>
          <a:prstGeom prst="rect">
            <a:avLst/>
          </a:prstGeom>
        </p:spPr>
        <p:txBody>
          <a:bodyPr vert="horz" wrap="square" lIns="0" tIns="102870" rIns="0" bIns="0" rtlCol="0">
            <a:spAutoFit/>
          </a:bodyPr>
          <a:lstStyle/>
          <a:p>
            <a:pPr marL="295275" indent="-282575" algn="l">
              <a:lnSpc>
                <a:spcPct val="100000"/>
              </a:lnSpc>
              <a:spcBef>
                <a:spcPts val="810"/>
              </a:spcBef>
              <a:spcAft>
                <a:spcPts val="600"/>
              </a:spcAft>
              <a:buClr>
                <a:srgbClr val="3891A7"/>
              </a:buClr>
              <a:buSzPct val="79687"/>
              <a:buFont typeface="Wingdings 2"/>
              <a:buChar char=""/>
              <a:tabLst>
                <a:tab pos="295275" algn="l"/>
              </a:tabLst>
            </a:pPr>
            <a:r>
              <a:rPr lang="en-US" sz="2800" dirty="0">
                <a:latin typeface="Gill Sans MT"/>
                <a:cs typeface="Gill Sans MT"/>
              </a:rPr>
              <a:t>5 feet wide is federally recommended</a:t>
            </a:r>
            <a:endParaRPr sz="2800" dirty="0">
              <a:latin typeface="Gill Sans MT"/>
              <a:cs typeface="Gill Sans MT"/>
            </a:endParaRPr>
          </a:p>
          <a:p>
            <a:pPr marL="570230" lvl="1" indent="-237490" algn="l">
              <a:lnSpc>
                <a:spcPct val="100000"/>
              </a:lnSpc>
              <a:spcBef>
                <a:spcPts val="620"/>
              </a:spcBef>
              <a:spcAft>
                <a:spcPts val="600"/>
              </a:spcAft>
              <a:buClr>
                <a:srgbClr val="3891A7"/>
              </a:buClr>
              <a:buFont typeface="Verdana"/>
              <a:buChar char="◦"/>
              <a:tabLst>
                <a:tab pos="570230" algn="l"/>
              </a:tabLst>
            </a:pPr>
            <a:r>
              <a:rPr lang="en-US" sz="2800" dirty="0">
                <a:latin typeface="Gill Sans MT"/>
                <a:cs typeface="Gill Sans MT"/>
              </a:rPr>
              <a:t>Pinch points of 3 feet wide at constraints</a:t>
            </a:r>
            <a:endParaRPr sz="2800" dirty="0">
              <a:latin typeface="Gill Sans MT"/>
              <a:cs typeface="Gill Sans MT"/>
            </a:endParaRPr>
          </a:p>
          <a:p>
            <a:pPr marL="294640" marR="5080" indent="-282575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3891A7"/>
              </a:buClr>
              <a:buSzPct val="79687"/>
              <a:buFont typeface="Wingdings 2"/>
              <a:buChar char=""/>
              <a:tabLst>
                <a:tab pos="295910" algn="l"/>
              </a:tabLst>
            </a:pPr>
            <a:r>
              <a:rPr lang="en-US" sz="2800" dirty="0">
                <a:solidFill>
                  <a:srgbClr val="2E2E2A"/>
                </a:solidFill>
                <a:latin typeface="Gill Sans MT" panose="020B0502020104020203" pitchFamily="34" charset="0"/>
              </a:rPr>
              <a:t>Grass buffer or curb and gutter adjacent to prevent parking on top of sidewalk</a:t>
            </a:r>
          </a:p>
          <a:p>
            <a:pPr marL="294640" marR="5080" indent="-282575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3891A7"/>
              </a:buClr>
              <a:buSzPct val="79687"/>
              <a:buFont typeface="Wingdings 2"/>
              <a:buChar char=""/>
              <a:tabLst>
                <a:tab pos="295910" algn="l"/>
              </a:tabLst>
            </a:pPr>
            <a:r>
              <a:rPr lang="en-US" sz="2800" dirty="0">
                <a:solidFill>
                  <a:srgbClr val="2E2E2A"/>
                </a:solidFill>
                <a:latin typeface="Gill Sans MT" panose="020B0502020104020203" pitchFamily="34" charset="0"/>
              </a:rPr>
              <a:t>Ramps provided at intersections</a:t>
            </a:r>
          </a:p>
          <a:p>
            <a:pPr marL="294640" marR="5080" indent="-282575">
              <a:spcBef>
                <a:spcPts val="600"/>
              </a:spcBef>
              <a:spcAft>
                <a:spcPts val="600"/>
              </a:spcAft>
              <a:buClr>
                <a:srgbClr val="3891A7"/>
              </a:buClr>
              <a:buSzPct val="79687"/>
              <a:buFont typeface="Wingdings 2"/>
              <a:buChar char=""/>
              <a:tabLst>
                <a:tab pos="295910" algn="l"/>
              </a:tabLst>
            </a:pPr>
            <a:r>
              <a:rPr lang="en-US" sz="2800" dirty="0">
                <a:solidFill>
                  <a:srgbClr val="2E2E2A"/>
                </a:solidFill>
                <a:latin typeface="Gill Sans MT" panose="020B0502020104020203" pitchFamily="34" charset="0"/>
              </a:rPr>
              <a:t>Striped and signed crosswalks</a:t>
            </a:r>
          </a:p>
          <a:p>
            <a:pPr marL="294640" marR="5080" indent="-282575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3891A7"/>
              </a:buClr>
              <a:buSzPct val="79687"/>
              <a:buFont typeface="Wingdings 2"/>
              <a:buChar char=""/>
              <a:tabLst>
                <a:tab pos="295910" algn="l"/>
              </a:tabLst>
            </a:pPr>
            <a:r>
              <a:rPr lang="en-US" sz="2800" dirty="0">
                <a:solidFill>
                  <a:srgbClr val="2E2E2A"/>
                </a:solidFill>
                <a:latin typeface="Gill Sans MT" panose="020B0502020104020203" pitchFamily="34" charset="0"/>
              </a:rPr>
              <a:t>Driveway aprons</a:t>
            </a:r>
          </a:p>
          <a:p>
            <a:pPr marL="12065" marR="5080">
              <a:lnSpc>
                <a:spcPct val="100000"/>
              </a:lnSpc>
              <a:spcBef>
                <a:spcPts val="105"/>
              </a:spcBef>
              <a:buClr>
                <a:srgbClr val="3891A7"/>
              </a:buClr>
              <a:buSzPct val="79687"/>
              <a:tabLst>
                <a:tab pos="295910" algn="l"/>
              </a:tabLst>
            </a:pPr>
            <a:endParaRPr lang="en-US" sz="2800" dirty="0">
              <a:solidFill>
                <a:srgbClr val="2E2E2A"/>
              </a:solidFill>
              <a:latin typeface="Gill Sans MT" panose="020B0502020104020203" pitchFamily="34" charset="0"/>
            </a:endParaRPr>
          </a:p>
          <a:p>
            <a:pPr marL="294640" marR="5080" indent="-282575">
              <a:lnSpc>
                <a:spcPct val="100000"/>
              </a:lnSpc>
              <a:spcBef>
                <a:spcPts val="105"/>
              </a:spcBef>
              <a:buClr>
                <a:srgbClr val="3891A7"/>
              </a:buClr>
              <a:buSzPct val="79687"/>
              <a:buFont typeface="Wingdings 2"/>
              <a:buChar char=""/>
              <a:tabLst>
                <a:tab pos="295910" algn="l"/>
              </a:tabLst>
            </a:pPr>
            <a:r>
              <a:rPr lang="en-US" sz="2800" i="1" dirty="0">
                <a:solidFill>
                  <a:srgbClr val="2E2E2A"/>
                </a:solidFill>
                <a:latin typeface="Gill Sans MT" panose="020B0502020104020203" pitchFamily="34" charset="0"/>
                <a:cs typeface="Gill Sans MT"/>
              </a:rPr>
              <a:t>Note: Frederick County codes require all residents to maintain sidewalk adjacent to their property.</a:t>
            </a:r>
            <a:endParaRPr lang="en-US" sz="2800" i="1" dirty="0">
              <a:latin typeface="Gill Sans MT" panose="020B0502020104020203" pitchFamily="34" charset="0"/>
              <a:cs typeface="Gill Sans MT"/>
            </a:endParaRPr>
          </a:p>
          <a:p>
            <a:pPr marL="294640" marR="5080" indent="-282575">
              <a:lnSpc>
                <a:spcPct val="100000"/>
              </a:lnSpc>
              <a:spcBef>
                <a:spcPts val="105"/>
              </a:spcBef>
              <a:buClr>
                <a:srgbClr val="3891A7"/>
              </a:buClr>
              <a:buSzPct val="79687"/>
              <a:buFont typeface="Wingdings 2"/>
              <a:buChar char=""/>
              <a:tabLst>
                <a:tab pos="295910" algn="l"/>
              </a:tabLst>
            </a:pPr>
            <a:endParaRPr lang="en-US" sz="2800" dirty="0">
              <a:solidFill>
                <a:srgbClr val="2E2E2A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19889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8DC664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3129</TotalTime>
  <Words>604</Words>
  <Application>Microsoft Office PowerPoint</Application>
  <PresentationFormat>On-screen Show (4:3)</PresentationFormat>
  <Paragraphs>154</Paragraphs>
  <Slides>29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Arial</vt:lpstr>
      <vt:lpstr>Arial Black</vt:lpstr>
      <vt:lpstr>Calibri</vt:lpstr>
      <vt:lpstr>Gill Sans MT</vt:lpstr>
      <vt:lpstr>Verdana</vt:lpstr>
      <vt:lpstr>Wingdings 2</vt:lpstr>
      <vt:lpstr>Office Theme</vt:lpstr>
      <vt:lpstr>Braddock Heights Improvements Project</vt:lpstr>
      <vt:lpstr>Project Team</vt:lpstr>
      <vt:lpstr>Project Timeline</vt:lpstr>
      <vt:lpstr>Project Overview </vt:lpstr>
      <vt:lpstr>PowerPoint Presentation</vt:lpstr>
      <vt:lpstr>PowerPoint Presentation</vt:lpstr>
      <vt:lpstr>PowerPoint Presentation</vt:lpstr>
      <vt:lpstr>PowerPoint Presentation</vt:lpstr>
      <vt:lpstr>Accessible Sidewalk Design</vt:lpstr>
      <vt:lpstr>Existing Right of Way </vt:lpstr>
      <vt:lpstr>PowerPoint Presentation</vt:lpstr>
      <vt:lpstr>PowerPoint Presentation</vt:lpstr>
      <vt:lpstr>Example – Close Up</vt:lpstr>
      <vt:lpstr>Typical Sidewalk Application</vt:lpstr>
      <vt:lpstr>PowerPoint Presentation</vt:lpstr>
      <vt:lpstr>Street Parking</vt:lpstr>
      <vt:lpstr>Typical Sidewalk and Parking Application</vt:lpstr>
      <vt:lpstr>PowerPoint Presentation</vt:lpstr>
      <vt:lpstr>PowerPoint Presentation</vt:lpstr>
      <vt:lpstr>Typical Traffic Calming Techniques</vt:lpstr>
      <vt:lpstr>Speed Cushion</vt:lpstr>
      <vt:lpstr>Example</vt:lpstr>
      <vt:lpstr>Chicane</vt:lpstr>
      <vt:lpstr>Example</vt:lpstr>
      <vt:lpstr>Roadway Drainage</vt:lpstr>
      <vt:lpstr>Example</vt:lpstr>
      <vt:lpstr>Looking forward </vt:lpstr>
      <vt:lpstr>Project Schedule</vt:lpstr>
      <vt:lpstr>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Gas House Pike Road Improvement Project</dc:title>
  <dc:creator>SPassman</dc:creator>
  <cp:lastModifiedBy>Alan Wang</cp:lastModifiedBy>
  <cp:revision>108</cp:revision>
  <dcterms:created xsi:type="dcterms:W3CDTF">2024-10-11T19:15:11Z</dcterms:created>
  <dcterms:modified xsi:type="dcterms:W3CDTF">2025-09-24T12:55:14Z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2023-04-20T00:00:00Z</vt:filetime>
  </property>
  <property fmtid="{D5CDD505-2E9C-101B-9397-08002B2CF9AE}" pid="3" name="Creator">
    <vt:lpwstr>Microsoft® PowerPoint® for Microsoft 365</vt:lpwstr>
  </property>
  <property fmtid="{D5CDD505-2E9C-101B-9397-08002B2CF9AE}" pid="4" name="LastSaved">
    <vt:filetime>2024-10-11T00:00:00Z</vt:filetime>
  </property>
  <property fmtid="{D5CDD505-2E9C-101B-9397-08002B2CF9AE}" pid="5" name="Producer">
    <vt:lpwstr>Microsoft® PowerPoint® for Microsoft 365</vt:lpwstr>
  </property>
</Properties>
</file>